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72" r:id="rId3"/>
    <p:sldId id="257" r:id="rId4"/>
    <p:sldId id="263" r:id="rId5"/>
    <p:sldId id="264" r:id="rId6"/>
    <p:sldId id="265" r:id="rId7"/>
    <p:sldId id="266" r:id="rId8"/>
    <p:sldId id="267" r:id="rId9"/>
    <p:sldId id="262" r:id="rId10"/>
    <p:sldId id="260" r:id="rId11"/>
    <p:sldId id="261" r:id="rId12"/>
    <p:sldId id="268" r:id="rId13"/>
    <p:sldId id="269" r:id="rId14"/>
    <p:sldId id="271"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2108"/>
    <a:srgbClr val="5F2B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8"/>
  </p:normalViewPr>
  <p:slideViewPr>
    <p:cSldViewPr snapToGrid="0" snapToObjects="1" showGuides="1">
      <p:cViewPr varScale="1">
        <p:scale>
          <a:sx n="105" d="100"/>
          <a:sy n="105" d="100"/>
        </p:scale>
        <p:origin x="840"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CF0B8-6AF6-B346-8B98-2E21A61466D6}" type="datetimeFigureOut">
              <a:rPr lang="en-US" smtClean="0"/>
              <a:t>3/25/21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6A3FB-8258-614B-960B-B8EBEDE0DFD2}" type="slidenum">
              <a:rPr lang="en-US" smtClean="0"/>
              <a:t>‹#›</a:t>
            </a:fld>
            <a:endParaRPr lang="en-US"/>
          </a:p>
        </p:txBody>
      </p:sp>
    </p:spTree>
    <p:extLst>
      <p:ext uri="{BB962C8B-B14F-4D97-AF65-F5344CB8AC3E}">
        <p14:creationId xmlns:p14="http://schemas.microsoft.com/office/powerpoint/2010/main" val="352989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704E2-CEB0-7341-815F-3EDFFE192A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91C512A-B6A4-A44A-99EB-FA9B718B82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E5933E-5AF8-2D48-9B25-80CB945742EC}"/>
              </a:ext>
            </a:extLst>
          </p:cNvPr>
          <p:cNvSpPr>
            <a:spLocks noGrp="1"/>
          </p:cNvSpPr>
          <p:nvPr>
            <p:ph type="dt" sz="half" idx="10"/>
          </p:nvPr>
        </p:nvSpPr>
        <p:spPr/>
        <p:txBody>
          <a:bodyPr/>
          <a:lstStyle/>
          <a:p>
            <a:fld id="{13D86542-28D6-0C46-B6E5-F827BA7D89E3}" type="datetime1">
              <a:rPr lang="en-GB" smtClean="0"/>
              <a:t>25/03/2021</a:t>
            </a:fld>
            <a:endParaRPr lang="en-US"/>
          </a:p>
        </p:txBody>
      </p:sp>
      <p:sp>
        <p:nvSpPr>
          <p:cNvPr id="5" name="Footer Placeholder 4">
            <a:extLst>
              <a:ext uri="{FF2B5EF4-FFF2-40B4-BE49-F238E27FC236}">
                <a16:creationId xmlns:a16="http://schemas.microsoft.com/office/drawing/2014/main" id="{14ABCBDE-07F3-7146-8CC9-B95E5467C7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BDA596-9345-5B42-B586-43FC1235CDFF}"/>
              </a:ext>
            </a:extLst>
          </p:cNvPr>
          <p:cNvSpPr>
            <a:spLocks noGrp="1"/>
          </p:cNvSpPr>
          <p:nvPr>
            <p:ph type="sldNum" sz="quarter" idx="12"/>
          </p:nvPr>
        </p:nvSpPr>
        <p:spPr/>
        <p:txBody>
          <a:bodyPr/>
          <a:lstStyle/>
          <a:p>
            <a:fld id="{0BAF7590-DE85-2B4E-8960-245817050097}" type="slidenum">
              <a:rPr lang="en-US" smtClean="0"/>
              <a:t>‹#›</a:t>
            </a:fld>
            <a:endParaRPr lang="en-US"/>
          </a:p>
        </p:txBody>
      </p:sp>
    </p:spTree>
    <p:extLst>
      <p:ext uri="{BB962C8B-B14F-4D97-AF65-F5344CB8AC3E}">
        <p14:creationId xmlns:p14="http://schemas.microsoft.com/office/powerpoint/2010/main" val="37755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9C3D-CCF6-504C-AB33-7BCC31A64B9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9CB585-E657-4E43-82B2-C0286B308C1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2B4E3A-4C26-234A-B105-8B798E9555F5}"/>
              </a:ext>
            </a:extLst>
          </p:cNvPr>
          <p:cNvSpPr>
            <a:spLocks noGrp="1"/>
          </p:cNvSpPr>
          <p:nvPr>
            <p:ph type="dt" sz="half" idx="10"/>
          </p:nvPr>
        </p:nvSpPr>
        <p:spPr/>
        <p:txBody>
          <a:bodyPr/>
          <a:lstStyle/>
          <a:p>
            <a:fld id="{C0AD78F6-3B2E-F047-9485-A41413F9E824}" type="datetime1">
              <a:rPr lang="en-GB" smtClean="0"/>
              <a:t>25/03/2021</a:t>
            </a:fld>
            <a:endParaRPr lang="en-US"/>
          </a:p>
        </p:txBody>
      </p:sp>
      <p:sp>
        <p:nvSpPr>
          <p:cNvPr id="5" name="Footer Placeholder 4">
            <a:extLst>
              <a:ext uri="{FF2B5EF4-FFF2-40B4-BE49-F238E27FC236}">
                <a16:creationId xmlns:a16="http://schemas.microsoft.com/office/drawing/2014/main" id="{49798044-F148-804F-95CB-DE5F8B8B3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A9B0C-48DE-EA4B-BB6B-73A57069463C}"/>
              </a:ext>
            </a:extLst>
          </p:cNvPr>
          <p:cNvSpPr>
            <a:spLocks noGrp="1"/>
          </p:cNvSpPr>
          <p:nvPr>
            <p:ph type="sldNum" sz="quarter" idx="12"/>
          </p:nvPr>
        </p:nvSpPr>
        <p:spPr/>
        <p:txBody>
          <a:bodyPr/>
          <a:lstStyle/>
          <a:p>
            <a:fld id="{0BAF7590-DE85-2B4E-8960-245817050097}" type="slidenum">
              <a:rPr lang="en-US" smtClean="0"/>
              <a:t>‹#›</a:t>
            </a:fld>
            <a:endParaRPr lang="en-US"/>
          </a:p>
        </p:txBody>
      </p:sp>
    </p:spTree>
    <p:extLst>
      <p:ext uri="{BB962C8B-B14F-4D97-AF65-F5344CB8AC3E}">
        <p14:creationId xmlns:p14="http://schemas.microsoft.com/office/powerpoint/2010/main" val="1346271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124491-596A-0E4F-8D7F-7DB2EFCB29B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50924A7-AE89-5E49-A7FF-B76B626739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68ABBA-D162-4948-BE68-5C44CC6C7E3F}"/>
              </a:ext>
            </a:extLst>
          </p:cNvPr>
          <p:cNvSpPr>
            <a:spLocks noGrp="1"/>
          </p:cNvSpPr>
          <p:nvPr>
            <p:ph type="dt" sz="half" idx="10"/>
          </p:nvPr>
        </p:nvSpPr>
        <p:spPr/>
        <p:txBody>
          <a:bodyPr/>
          <a:lstStyle/>
          <a:p>
            <a:fld id="{C87F37C4-9A08-CA47-9298-C30B6B496C6D}" type="datetime1">
              <a:rPr lang="en-GB" smtClean="0"/>
              <a:t>25/03/2021</a:t>
            </a:fld>
            <a:endParaRPr lang="en-US"/>
          </a:p>
        </p:txBody>
      </p:sp>
      <p:sp>
        <p:nvSpPr>
          <p:cNvPr id="5" name="Footer Placeholder 4">
            <a:extLst>
              <a:ext uri="{FF2B5EF4-FFF2-40B4-BE49-F238E27FC236}">
                <a16:creationId xmlns:a16="http://schemas.microsoft.com/office/drawing/2014/main" id="{8B7CE76C-598F-EA46-BADE-6492093D8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DEC6C-6D66-E94D-B2FE-5C6776254E7D}"/>
              </a:ext>
            </a:extLst>
          </p:cNvPr>
          <p:cNvSpPr>
            <a:spLocks noGrp="1"/>
          </p:cNvSpPr>
          <p:nvPr>
            <p:ph type="sldNum" sz="quarter" idx="12"/>
          </p:nvPr>
        </p:nvSpPr>
        <p:spPr/>
        <p:txBody>
          <a:bodyPr/>
          <a:lstStyle/>
          <a:p>
            <a:fld id="{0BAF7590-DE85-2B4E-8960-245817050097}" type="slidenum">
              <a:rPr lang="en-US" smtClean="0"/>
              <a:t>‹#›</a:t>
            </a:fld>
            <a:endParaRPr lang="en-US"/>
          </a:p>
        </p:txBody>
      </p:sp>
    </p:spTree>
    <p:extLst>
      <p:ext uri="{BB962C8B-B14F-4D97-AF65-F5344CB8AC3E}">
        <p14:creationId xmlns:p14="http://schemas.microsoft.com/office/powerpoint/2010/main" val="309336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9A45-5379-E04C-8DA8-29E6AB77C47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97E32C-8292-034E-9E52-B9D81B71582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3355FE-3396-0E41-BCDE-C9927241AFEF}"/>
              </a:ext>
            </a:extLst>
          </p:cNvPr>
          <p:cNvSpPr>
            <a:spLocks noGrp="1"/>
          </p:cNvSpPr>
          <p:nvPr>
            <p:ph type="dt" sz="half" idx="10"/>
          </p:nvPr>
        </p:nvSpPr>
        <p:spPr/>
        <p:txBody>
          <a:bodyPr/>
          <a:lstStyle/>
          <a:p>
            <a:fld id="{19ED6BEF-1654-1A48-8C62-785ACB70E61D}" type="datetime1">
              <a:rPr lang="en-GB" smtClean="0"/>
              <a:t>25/03/2021</a:t>
            </a:fld>
            <a:endParaRPr lang="en-US"/>
          </a:p>
        </p:txBody>
      </p:sp>
      <p:sp>
        <p:nvSpPr>
          <p:cNvPr id="5" name="Footer Placeholder 4">
            <a:extLst>
              <a:ext uri="{FF2B5EF4-FFF2-40B4-BE49-F238E27FC236}">
                <a16:creationId xmlns:a16="http://schemas.microsoft.com/office/drawing/2014/main" id="{0FA7BEF9-F573-454F-B03F-EBF1B0D30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800E-8F24-F34B-973C-6D234D8F8840}"/>
              </a:ext>
            </a:extLst>
          </p:cNvPr>
          <p:cNvSpPr>
            <a:spLocks noGrp="1"/>
          </p:cNvSpPr>
          <p:nvPr>
            <p:ph type="sldNum" sz="quarter" idx="12"/>
          </p:nvPr>
        </p:nvSpPr>
        <p:spPr/>
        <p:txBody>
          <a:bodyPr/>
          <a:lstStyle/>
          <a:p>
            <a:fld id="{0BAF7590-DE85-2B4E-8960-245817050097}" type="slidenum">
              <a:rPr lang="en-US" smtClean="0"/>
              <a:t>‹#›</a:t>
            </a:fld>
            <a:endParaRPr lang="en-US"/>
          </a:p>
        </p:txBody>
      </p:sp>
    </p:spTree>
    <p:extLst>
      <p:ext uri="{BB962C8B-B14F-4D97-AF65-F5344CB8AC3E}">
        <p14:creationId xmlns:p14="http://schemas.microsoft.com/office/powerpoint/2010/main" val="204166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DB3F-CD8D-3F43-9AE1-C052D249603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E7C1CB3-90F8-6548-800E-6193B22437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02FD054-64D4-9E41-BB22-F480F534DAF1}"/>
              </a:ext>
            </a:extLst>
          </p:cNvPr>
          <p:cNvSpPr>
            <a:spLocks noGrp="1"/>
          </p:cNvSpPr>
          <p:nvPr>
            <p:ph type="dt" sz="half" idx="10"/>
          </p:nvPr>
        </p:nvSpPr>
        <p:spPr/>
        <p:txBody>
          <a:bodyPr/>
          <a:lstStyle/>
          <a:p>
            <a:fld id="{5332C4C2-58C9-044D-8064-79AEEB897301}" type="datetime1">
              <a:rPr lang="en-GB" smtClean="0"/>
              <a:t>25/03/2021</a:t>
            </a:fld>
            <a:endParaRPr lang="en-US"/>
          </a:p>
        </p:txBody>
      </p:sp>
      <p:sp>
        <p:nvSpPr>
          <p:cNvPr id="5" name="Footer Placeholder 4">
            <a:extLst>
              <a:ext uri="{FF2B5EF4-FFF2-40B4-BE49-F238E27FC236}">
                <a16:creationId xmlns:a16="http://schemas.microsoft.com/office/drawing/2014/main" id="{9579FD70-2B3D-A04A-B047-47F07F29C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4EB29-30E8-2140-9BD2-13E2A8D4B919}"/>
              </a:ext>
            </a:extLst>
          </p:cNvPr>
          <p:cNvSpPr>
            <a:spLocks noGrp="1"/>
          </p:cNvSpPr>
          <p:nvPr>
            <p:ph type="sldNum" sz="quarter" idx="12"/>
          </p:nvPr>
        </p:nvSpPr>
        <p:spPr/>
        <p:txBody>
          <a:bodyPr/>
          <a:lstStyle/>
          <a:p>
            <a:fld id="{0BAF7590-DE85-2B4E-8960-245817050097}" type="slidenum">
              <a:rPr lang="en-US" smtClean="0"/>
              <a:t>‹#›</a:t>
            </a:fld>
            <a:endParaRPr lang="en-US"/>
          </a:p>
        </p:txBody>
      </p:sp>
    </p:spTree>
    <p:extLst>
      <p:ext uri="{BB962C8B-B14F-4D97-AF65-F5344CB8AC3E}">
        <p14:creationId xmlns:p14="http://schemas.microsoft.com/office/powerpoint/2010/main" val="2429077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FEB7-463B-6D41-9057-C1E4C6CBC01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AE4ED8-AC0D-BC40-9DDE-4A0E1EB607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884D51E-4188-404F-A91A-46640A6FE0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AFDC51A-E8FB-F94E-9DAC-453C5E546388}"/>
              </a:ext>
            </a:extLst>
          </p:cNvPr>
          <p:cNvSpPr>
            <a:spLocks noGrp="1"/>
          </p:cNvSpPr>
          <p:nvPr>
            <p:ph type="dt" sz="half" idx="10"/>
          </p:nvPr>
        </p:nvSpPr>
        <p:spPr/>
        <p:txBody>
          <a:bodyPr/>
          <a:lstStyle/>
          <a:p>
            <a:fld id="{ABBCEA87-C99E-8143-9542-8164D031A3FF}" type="datetime1">
              <a:rPr lang="en-GB" smtClean="0"/>
              <a:t>25/03/2021</a:t>
            </a:fld>
            <a:endParaRPr lang="en-US"/>
          </a:p>
        </p:txBody>
      </p:sp>
      <p:sp>
        <p:nvSpPr>
          <p:cNvPr id="6" name="Footer Placeholder 5">
            <a:extLst>
              <a:ext uri="{FF2B5EF4-FFF2-40B4-BE49-F238E27FC236}">
                <a16:creationId xmlns:a16="http://schemas.microsoft.com/office/drawing/2014/main" id="{FFB3121B-AA21-8E48-9ABD-4587BB6752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870C6-092F-7543-BDEB-C8FAE291D1A2}"/>
              </a:ext>
            </a:extLst>
          </p:cNvPr>
          <p:cNvSpPr>
            <a:spLocks noGrp="1"/>
          </p:cNvSpPr>
          <p:nvPr>
            <p:ph type="sldNum" sz="quarter" idx="12"/>
          </p:nvPr>
        </p:nvSpPr>
        <p:spPr/>
        <p:txBody>
          <a:bodyPr/>
          <a:lstStyle/>
          <a:p>
            <a:fld id="{0BAF7590-DE85-2B4E-8960-245817050097}" type="slidenum">
              <a:rPr lang="en-US" smtClean="0"/>
              <a:t>‹#›</a:t>
            </a:fld>
            <a:endParaRPr lang="en-US"/>
          </a:p>
        </p:txBody>
      </p:sp>
    </p:spTree>
    <p:extLst>
      <p:ext uri="{BB962C8B-B14F-4D97-AF65-F5344CB8AC3E}">
        <p14:creationId xmlns:p14="http://schemas.microsoft.com/office/powerpoint/2010/main" val="446549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40DB5-B514-DE43-85E9-709B676D38B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57E140-7E29-9848-B1CC-FC95E6BD7B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6592DE8-136A-1049-961E-5E5AFED15A2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038DF19-B865-A641-8493-5266ACE04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7A1D2C-89B4-574E-94D5-8D44311A153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F479719-9381-7D43-B2E8-4BA3D733A005}"/>
              </a:ext>
            </a:extLst>
          </p:cNvPr>
          <p:cNvSpPr>
            <a:spLocks noGrp="1"/>
          </p:cNvSpPr>
          <p:nvPr>
            <p:ph type="dt" sz="half" idx="10"/>
          </p:nvPr>
        </p:nvSpPr>
        <p:spPr/>
        <p:txBody>
          <a:bodyPr/>
          <a:lstStyle/>
          <a:p>
            <a:fld id="{A478F848-19BC-D34F-9F08-60AC608CE1FA}" type="datetime1">
              <a:rPr lang="en-GB" smtClean="0"/>
              <a:t>25/03/2021</a:t>
            </a:fld>
            <a:endParaRPr lang="en-US"/>
          </a:p>
        </p:txBody>
      </p:sp>
      <p:sp>
        <p:nvSpPr>
          <p:cNvPr id="8" name="Footer Placeholder 7">
            <a:extLst>
              <a:ext uri="{FF2B5EF4-FFF2-40B4-BE49-F238E27FC236}">
                <a16:creationId xmlns:a16="http://schemas.microsoft.com/office/drawing/2014/main" id="{F23D8F7F-6FA3-5348-922C-4F91A2BF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69BBC1-0C5C-3E40-BB27-B2F68EEABD06}"/>
              </a:ext>
            </a:extLst>
          </p:cNvPr>
          <p:cNvSpPr>
            <a:spLocks noGrp="1"/>
          </p:cNvSpPr>
          <p:nvPr>
            <p:ph type="sldNum" sz="quarter" idx="12"/>
          </p:nvPr>
        </p:nvSpPr>
        <p:spPr/>
        <p:txBody>
          <a:bodyPr/>
          <a:lstStyle/>
          <a:p>
            <a:fld id="{0BAF7590-DE85-2B4E-8960-245817050097}" type="slidenum">
              <a:rPr lang="en-US" smtClean="0"/>
              <a:t>‹#›</a:t>
            </a:fld>
            <a:endParaRPr lang="en-US"/>
          </a:p>
        </p:txBody>
      </p:sp>
    </p:spTree>
    <p:extLst>
      <p:ext uri="{BB962C8B-B14F-4D97-AF65-F5344CB8AC3E}">
        <p14:creationId xmlns:p14="http://schemas.microsoft.com/office/powerpoint/2010/main" val="4201305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E2329-F2A2-FA47-AEDB-5A34541EE77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1C435C-C874-5F4A-9573-ACADC05ACC59}"/>
              </a:ext>
            </a:extLst>
          </p:cNvPr>
          <p:cNvSpPr>
            <a:spLocks noGrp="1"/>
          </p:cNvSpPr>
          <p:nvPr>
            <p:ph type="dt" sz="half" idx="10"/>
          </p:nvPr>
        </p:nvSpPr>
        <p:spPr/>
        <p:txBody>
          <a:bodyPr/>
          <a:lstStyle/>
          <a:p>
            <a:fld id="{8FB45C7B-DE36-4140-8885-CDBA0ED8F946}" type="datetime1">
              <a:rPr lang="en-GB" smtClean="0"/>
              <a:t>25/03/2021</a:t>
            </a:fld>
            <a:endParaRPr lang="en-US"/>
          </a:p>
        </p:txBody>
      </p:sp>
      <p:sp>
        <p:nvSpPr>
          <p:cNvPr id="4" name="Footer Placeholder 3">
            <a:extLst>
              <a:ext uri="{FF2B5EF4-FFF2-40B4-BE49-F238E27FC236}">
                <a16:creationId xmlns:a16="http://schemas.microsoft.com/office/drawing/2014/main" id="{D38CE2A5-16CF-0F4E-9A0C-A7DB47238C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0D0563-C93E-5F49-80C0-0C24DECF6A5D}"/>
              </a:ext>
            </a:extLst>
          </p:cNvPr>
          <p:cNvSpPr>
            <a:spLocks noGrp="1"/>
          </p:cNvSpPr>
          <p:nvPr>
            <p:ph type="sldNum" sz="quarter" idx="12"/>
          </p:nvPr>
        </p:nvSpPr>
        <p:spPr/>
        <p:txBody>
          <a:bodyPr/>
          <a:lstStyle/>
          <a:p>
            <a:fld id="{0BAF7590-DE85-2B4E-8960-245817050097}" type="slidenum">
              <a:rPr lang="en-US" smtClean="0"/>
              <a:t>‹#›</a:t>
            </a:fld>
            <a:endParaRPr lang="en-US"/>
          </a:p>
        </p:txBody>
      </p:sp>
    </p:spTree>
    <p:extLst>
      <p:ext uri="{BB962C8B-B14F-4D97-AF65-F5344CB8AC3E}">
        <p14:creationId xmlns:p14="http://schemas.microsoft.com/office/powerpoint/2010/main" val="352671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C6F080-1790-824B-B37A-B44F2F9DD1CC}"/>
              </a:ext>
            </a:extLst>
          </p:cNvPr>
          <p:cNvSpPr>
            <a:spLocks noGrp="1"/>
          </p:cNvSpPr>
          <p:nvPr>
            <p:ph type="dt" sz="half" idx="10"/>
          </p:nvPr>
        </p:nvSpPr>
        <p:spPr/>
        <p:txBody>
          <a:bodyPr/>
          <a:lstStyle/>
          <a:p>
            <a:fld id="{42D3DEA8-3D71-D542-97D1-333595AA1A9A}" type="datetime1">
              <a:rPr lang="en-GB" smtClean="0"/>
              <a:t>25/03/2021</a:t>
            </a:fld>
            <a:endParaRPr lang="en-US"/>
          </a:p>
        </p:txBody>
      </p:sp>
      <p:sp>
        <p:nvSpPr>
          <p:cNvPr id="3" name="Footer Placeholder 2">
            <a:extLst>
              <a:ext uri="{FF2B5EF4-FFF2-40B4-BE49-F238E27FC236}">
                <a16:creationId xmlns:a16="http://schemas.microsoft.com/office/drawing/2014/main" id="{2C3CF26C-EBF7-F346-B673-E4C90B25E4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4CA88-1099-6240-8CF8-9D710E1BD346}"/>
              </a:ext>
            </a:extLst>
          </p:cNvPr>
          <p:cNvSpPr>
            <a:spLocks noGrp="1"/>
          </p:cNvSpPr>
          <p:nvPr>
            <p:ph type="sldNum" sz="quarter" idx="12"/>
          </p:nvPr>
        </p:nvSpPr>
        <p:spPr/>
        <p:txBody>
          <a:bodyPr/>
          <a:lstStyle/>
          <a:p>
            <a:fld id="{0BAF7590-DE85-2B4E-8960-245817050097}" type="slidenum">
              <a:rPr lang="en-US" smtClean="0"/>
              <a:t>‹#›</a:t>
            </a:fld>
            <a:endParaRPr lang="en-US"/>
          </a:p>
        </p:txBody>
      </p:sp>
    </p:spTree>
    <p:extLst>
      <p:ext uri="{BB962C8B-B14F-4D97-AF65-F5344CB8AC3E}">
        <p14:creationId xmlns:p14="http://schemas.microsoft.com/office/powerpoint/2010/main" val="2109108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CB07-E633-1140-A271-258CF4F2E9C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1C328B3-F9A5-EA47-9D83-AF6A5B5D95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30462EC-3AE2-8B46-BC52-C0CE4F82A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0C4C38-2CA7-2044-85E2-AA7BE871CC5F}"/>
              </a:ext>
            </a:extLst>
          </p:cNvPr>
          <p:cNvSpPr>
            <a:spLocks noGrp="1"/>
          </p:cNvSpPr>
          <p:nvPr>
            <p:ph type="dt" sz="half" idx="10"/>
          </p:nvPr>
        </p:nvSpPr>
        <p:spPr/>
        <p:txBody>
          <a:bodyPr/>
          <a:lstStyle/>
          <a:p>
            <a:fld id="{8F8221AD-C2AA-5647-B94F-302810784D6F}" type="datetime1">
              <a:rPr lang="en-GB" smtClean="0"/>
              <a:t>25/03/2021</a:t>
            </a:fld>
            <a:endParaRPr lang="en-US"/>
          </a:p>
        </p:txBody>
      </p:sp>
      <p:sp>
        <p:nvSpPr>
          <p:cNvPr id="6" name="Footer Placeholder 5">
            <a:extLst>
              <a:ext uri="{FF2B5EF4-FFF2-40B4-BE49-F238E27FC236}">
                <a16:creationId xmlns:a16="http://schemas.microsoft.com/office/drawing/2014/main" id="{5A8A4128-56F0-0441-9A3C-B9924DFD74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98D4F7-A65C-9B4E-A852-A08976FC56DF}"/>
              </a:ext>
            </a:extLst>
          </p:cNvPr>
          <p:cNvSpPr>
            <a:spLocks noGrp="1"/>
          </p:cNvSpPr>
          <p:nvPr>
            <p:ph type="sldNum" sz="quarter" idx="12"/>
          </p:nvPr>
        </p:nvSpPr>
        <p:spPr/>
        <p:txBody>
          <a:bodyPr/>
          <a:lstStyle/>
          <a:p>
            <a:fld id="{0BAF7590-DE85-2B4E-8960-245817050097}" type="slidenum">
              <a:rPr lang="en-US" smtClean="0"/>
              <a:t>‹#›</a:t>
            </a:fld>
            <a:endParaRPr lang="en-US"/>
          </a:p>
        </p:txBody>
      </p:sp>
    </p:spTree>
    <p:extLst>
      <p:ext uri="{BB962C8B-B14F-4D97-AF65-F5344CB8AC3E}">
        <p14:creationId xmlns:p14="http://schemas.microsoft.com/office/powerpoint/2010/main" val="521546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CD4D-B46C-9247-A4C1-BE59D12F12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A324972-9E35-254F-8AA1-FF1A235F80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858C3A-61CC-0A49-9994-5BDDD16F8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8F3725-C52E-2545-9EE7-D53E4FC6BCB4}"/>
              </a:ext>
            </a:extLst>
          </p:cNvPr>
          <p:cNvSpPr>
            <a:spLocks noGrp="1"/>
          </p:cNvSpPr>
          <p:nvPr>
            <p:ph type="dt" sz="half" idx="10"/>
          </p:nvPr>
        </p:nvSpPr>
        <p:spPr/>
        <p:txBody>
          <a:bodyPr/>
          <a:lstStyle/>
          <a:p>
            <a:fld id="{F6FCFF1A-5FF5-C545-9BBC-533A9A339015}" type="datetime1">
              <a:rPr lang="en-GB" smtClean="0"/>
              <a:t>25/03/2021</a:t>
            </a:fld>
            <a:endParaRPr lang="en-US"/>
          </a:p>
        </p:txBody>
      </p:sp>
      <p:sp>
        <p:nvSpPr>
          <p:cNvPr id="6" name="Footer Placeholder 5">
            <a:extLst>
              <a:ext uri="{FF2B5EF4-FFF2-40B4-BE49-F238E27FC236}">
                <a16:creationId xmlns:a16="http://schemas.microsoft.com/office/drawing/2014/main" id="{EA96DBD7-FDB0-F14A-A85D-ED3D9590F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45AF1E-1E24-4141-B975-1CA430128733}"/>
              </a:ext>
            </a:extLst>
          </p:cNvPr>
          <p:cNvSpPr>
            <a:spLocks noGrp="1"/>
          </p:cNvSpPr>
          <p:nvPr>
            <p:ph type="sldNum" sz="quarter" idx="12"/>
          </p:nvPr>
        </p:nvSpPr>
        <p:spPr/>
        <p:txBody>
          <a:bodyPr/>
          <a:lstStyle/>
          <a:p>
            <a:fld id="{0BAF7590-DE85-2B4E-8960-245817050097}" type="slidenum">
              <a:rPr lang="en-US" smtClean="0"/>
              <a:t>‹#›</a:t>
            </a:fld>
            <a:endParaRPr lang="en-US"/>
          </a:p>
        </p:txBody>
      </p:sp>
    </p:spTree>
    <p:extLst>
      <p:ext uri="{BB962C8B-B14F-4D97-AF65-F5344CB8AC3E}">
        <p14:creationId xmlns:p14="http://schemas.microsoft.com/office/powerpoint/2010/main" val="3540531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C6942-FE01-8043-94E6-5ECE9B98B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50A1A9-B5C2-0A4B-8044-EB6F3A8506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B9646A4-06D5-3B43-BADD-4AFCE52FC5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81104-A2AA-DE4D-8118-58FEDBB7A13C}" type="datetime1">
              <a:rPr lang="en-GB" smtClean="0"/>
              <a:t>25/03/2021</a:t>
            </a:fld>
            <a:endParaRPr lang="en-US"/>
          </a:p>
        </p:txBody>
      </p:sp>
      <p:sp>
        <p:nvSpPr>
          <p:cNvPr id="5" name="Footer Placeholder 4">
            <a:extLst>
              <a:ext uri="{FF2B5EF4-FFF2-40B4-BE49-F238E27FC236}">
                <a16:creationId xmlns:a16="http://schemas.microsoft.com/office/drawing/2014/main" id="{90DA2D64-510F-9D4F-A7AC-7E0DA5AD0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4391F6-549C-884E-8FB0-098A803E47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AF7590-DE85-2B4E-8960-245817050097}" type="slidenum">
              <a:rPr lang="en-US" smtClean="0"/>
              <a:t>‹#›</a:t>
            </a:fld>
            <a:endParaRPr lang="en-US"/>
          </a:p>
        </p:txBody>
      </p:sp>
    </p:spTree>
    <p:extLst>
      <p:ext uri="{BB962C8B-B14F-4D97-AF65-F5344CB8AC3E}">
        <p14:creationId xmlns:p14="http://schemas.microsoft.com/office/powerpoint/2010/main" val="2355935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1.tiff"/></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1.tiff"/></Relationships>
</file>

<file path=ppt/slides/_rels/slide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f"/><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www.deptfordraggedschoolarchive.org.uk/"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0C1B-7CBB-5749-BC27-4DC78E6D04BC}"/>
              </a:ext>
            </a:extLst>
          </p:cNvPr>
          <p:cNvSpPr>
            <a:spLocks noGrp="1"/>
          </p:cNvSpPr>
          <p:nvPr>
            <p:ph type="ctrTitle"/>
          </p:nvPr>
        </p:nvSpPr>
        <p:spPr>
          <a:xfrm>
            <a:off x="4859380" y="1122363"/>
            <a:ext cx="5808620" cy="2387600"/>
          </a:xfrm>
        </p:spPr>
        <p:txBody>
          <a:bodyPr>
            <a:noAutofit/>
          </a:bodyPr>
          <a:lstStyle/>
          <a:p>
            <a:r>
              <a:rPr lang="en-US" sz="3600" dirty="0">
                <a:solidFill>
                  <a:srgbClr val="482108"/>
                </a:solidFill>
                <a:latin typeface="+mn-lt"/>
                <a:cs typeface="Aparajita" panose="02020603050405020304" pitchFamily="18" charset="0"/>
              </a:rPr>
              <a:t>Local History Project</a:t>
            </a:r>
            <a:br>
              <a:rPr lang="en-US" sz="4800" dirty="0">
                <a:solidFill>
                  <a:srgbClr val="482108"/>
                </a:solidFill>
                <a:latin typeface="Aparajita" panose="02020603050405020304" pitchFamily="18" charset="0"/>
                <a:cs typeface="Aparajita" panose="02020603050405020304" pitchFamily="18" charset="0"/>
              </a:rPr>
            </a:br>
            <a:r>
              <a:rPr lang="en-US" sz="5400" b="1" dirty="0">
                <a:solidFill>
                  <a:srgbClr val="482108"/>
                </a:solidFill>
                <a:latin typeface="Aparajita" panose="02020603050405020304" pitchFamily="18" charset="0"/>
                <a:cs typeface="Aparajita" panose="02020603050405020304" pitchFamily="18" charset="0"/>
              </a:rPr>
              <a:t>Deptford in</a:t>
            </a:r>
            <a:br>
              <a:rPr lang="en-US" sz="5400" b="1" dirty="0">
                <a:solidFill>
                  <a:srgbClr val="482108"/>
                </a:solidFill>
                <a:latin typeface="Aparajita" panose="02020603050405020304" pitchFamily="18" charset="0"/>
                <a:cs typeface="Aparajita" panose="02020603050405020304" pitchFamily="18" charset="0"/>
              </a:rPr>
            </a:br>
            <a:r>
              <a:rPr lang="en-US" sz="5400" b="1" dirty="0">
                <a:solidFill>
                  <a:srgbClr val="482108"/>
                </a:solidFill>
                <a:latin typeface="Aparajita" panose="02020603050405020304" pitchFamily="18" charset="0"/>
                <a:cs typeface="Aparajita" panose="02020603050405020304" pitchFamily="18" charset="0"/>
              </a:rPr>
              <a:t>Victorian Times</a:t>
            </a:r>
            <a:br>
              <a:rPr lang="en-US" sz="4800" b="1" dirty="0">
                <a:solidFill>
                  <a:srgbClr val="482108"/>
                </a:solidFill>
                <a:latin typeface="Aparajita" panose="02020603050405020304" pitchFamily="18" charset="0"/>
                <a:cs typeface="Aparajita" panose="02020603050405020304" pitchFamily="18" charset="0"/>
              </a:rPr>
            </a:br>
            <a:r>
              <a:rPr lang="en-US" sz="2400" dirty="0">
                <a:solidFill>
                  <a:srgbClr val="482108"/>
                </a:solidFill>
                <a:latin typeface="+mn-lt"/>
                <a:cs typeface="Aparajita" panose="02020603050405020304" pitchFamily="18" charset="0"/>
              </a:rPr>
              <a:t>Key Stage 2</a:t>
            </a:r>
          </a:p>
        </p:txBody>
      </p:sp>
      <p:sp>
        <p:nvSpPr>
          <p:cNvPr id="3" name="Subtitle 2">
            <a:extLst>
              <a:ext uri="{FF2B5EF4-FFF2-40B4-BE49-F238E27FC236}">
                <a16:creationId xmlns:a16="http://schemas.microsoft.com/office/drawing/2014/main" id="{BCAB97CC-38E5-6248-9145-3126DAB42748}"/>
              </a:ext>
            </a:extLst>
          </p:cNvPr>
          <p:cNvSpPr>
            <a:spLocks noGrp="1"/>
          </p:cNvSpPr>
          <p:nvPr>
            <p:ph type="subTitle" idx="1"/>
          </p:nvPr>
        </p:nvSpPr>
        <p:spPr>
          <a:xfrm>
            <a:off x="4657344" y="3947572"/>
            <a:ext cx="7156704" cy="2387599"/>
          </a:xfrm>
        </p:spPr>
        <p:txBody>
          <a:bodyPr>
            <a:noAutofit/>
          </a:bodyPr>
          <a:lstStyle/>
          <a:p>
            <a:pPr algn="l">
              <a:lnSpc>
                <a:spcPct val="100000"/>
              </a:lnSpc>
            </a:pPr>
            <a:r>
              <a:rPr lang="en-US" sz="4000" b="1" dirty="0">
                <a:solidFill>
                  <a:srgbClr val="482108"/>
                </a:solidFill>
                <a:cs typeface="Aparajita" panose="02020603050405020304" pitchFamily="18" charset="0"/>
              </a:rPr>
              <a:t>What was life like for</a:t>
            </a:r>
          </a:p>
          <a:p>
            <a:pPr algn="l">
              <a:lnSpc>
                <a:spcPct val="100000"/>
              </a:lnSpc>
            </a:pPr>
            <a:r>
              <a:rPr lang="en-US" sz="4000" b="1" dirty="0">
                <a:solidFill>
                  <a:srgbClr val="482108"/>
                </a:solidFill>
                <a:cs typeface="Aparajita" panose="02020603050405020304" pitchFamily="18" charset="0"/>
              </a:rPr>
              <a:t>Victorian children attending the</a:t>
            </a:r>
          </a:p>
          <a:p>
            <a:pPr algn="l">
              <a:lnSpc>
                <a:spcPct val="100000"/>
              </a:lnSpc>
            </a:pPr>
            <a:r>
              <a:rPr lang="en-US" sz="4000" b="1" dirty="0">
                <a:solidFill>
                  <a:srgbClr val="482108"/>
                </a:solidFill>
                <a:cs typeface="Aparajita" panose="02020603050405020304" pitchFamily="18" charset="0"/>
              </a:rPr>
              <a:t>Deptford Ragged School?</a:t>
            </a:r>
          </a:p>
        </p:txBody>
      </p:sp>
      <p:sp>
        <p:nvSpPr>
          <p:cNvPr id="4" name="Footer Placeholder 3">
            <a:extLst>
              <a:ext uri="{FF2B5EF4-FFF2-40B4-BE49-F238E27FC236}">
                <a16:creationId xmlns:a16="http://schemas.microsoft.com/office/drawing/2014/main" id="{5013635F-0173-2840-93B4-70B5FAB90525}"/>
              </a:ext>
            </a:extLst>
          </p:cNvPr>
          <p:cNvSpPr>
            <a:spLocks noGrp="1"/>
          </p:cNvSpPr>
          <p:nvPr>
            <p:ph type="ftr" sz="quarter" idx="11"/>
          </p:nvPr>
        </p:nvSpPr>
        <p:spPr/>
        <p:txBody>
          <a:bodyPr/>
          <a:lstStyle/>
          <a:p>
            <a:endParaRPr lang="en-US" dirty="0"/>
          </a:p>
        </p:txBody>
      </p:sp>
      <p:pic>
        <p:nvPicPr>
          <p:cNvPr id="5" name="Picture 4">
            <a:extLst>
              <a:ext uri="{FF2B5EF4-FFF2-40B4-BE49-F238E27FC236}">
                <a16:creationId xmlns:a16="http://schemas.microsoft.com/office/drawing/2014/main" id="{A2DC3211-2156-874B-8FA5-B680EFCE0C07}"/>
              </a:ext>
            </a:extLst>
          </p:cNvPr>
          <p:cNvPicPr>
            <a:picLocks noChangeAspect="1"/>
          </p:cNvPicPr>
          <p:nvPr/>
        </p:nvPicPr>
        <p:blipFill>
          <a:blip r:embed="rId2"/>
          <a:stretch>
            <a:fillRect/>
          </a:stretch>
        </p:blipFill>
        <p:spPr>
          <a:xfrm>
            <a:off x="779039" y="1122363"/>
            <a:ext cx="3878305" cy="4543425"/>
          </a:xfrm>
          <a:prstGeom prst="rect">
            <a:avLst/>
          </a:prstGeom>
        </p:spPr>
      </p:pic>
    </p:spTree>
    <p:extLst>
      <p:ext uri="{BB962C8B-B14F-4D97-AF65-F5344CB8AC3E}">
        <p14:creationId xmlns:p14="http://schemas.microsoft.com/office/powerpoint/2010/main" val="3812945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8" name="Content Placeholder 7" descr="A group of children posing for a photo&#10;&#10;Description automatically generated with medium confidence">
            <a:extLst>
              <a:ext uri="{FF2B5EF4-FFF2-40B4-BE49-F238E27FC236}">
                <a16:creationId xmlns:a16="http://schemas.microsoft.com/office/drawing/2014/main" id="{C1FFB863-5B77-8942-B519-A3C010F09D4B}"/>
              </a:ext>
            </a:extLst>
          </p:cNvPr>
          <p:cNvPicPr>
            <a:picLocks noGrp="1" noChangeAspect="1"/>
          </p:cNvPicPr>
          <p:nvPr>
            <p:ph sz="half" idx="1"/>
          </p:nvPr>
        </p:nvPicPr>
        <p:blipFill>
          <a:blip r:embed="rId2"/>
          <a:stretch>
            <a:fillRect/>
          </a:stretch>
        </p:blipFill>
        <p:spPr>
          <a:xfrm>
            <a:off x="471489" y="1694100"/>
            <a:ext cx="6481032" cy="4876816"/>
          </a:xfrm>
        </p:spPr>
      </p:pic>
      <p:pic>
        <p:nvPicPr>
          <p:cNvPr id="10" name="Content Placeholder 9" descr="A picture containing text, outdoor, person, black&#10;&#10;Description automatically generated">
            <a:extLst>
              <a:ext uri="{FF2B5EF4-FFF2-40B4-BE49-F238E27FC236}">
                <a16:creationId xmlns:a16="http://schemas.microsoft.com/office/drawing/2014/main" id="{E19AF028-CDD9-024E-92A5-4B9883181A08}"/>
              </a:ext>
            </a:extLst>
          </p:cNvPr>
          <p:cNvPicPr>
            <a:picLocks noGrp="1" noChangeAspect="1"/>
          </p:cNvPicPr>
          <p:nvPr>
            <p:ph sz="half" idx="2"/>
          </p:nvPr>
        </p:nvPicPr>
        <p:blipFill>
          <a:blip r:embed="rId3"/>
          <a:stretch>
            <a:fillRect/>
          </a:stretch>
        </p:blipFill>
        <p:spPr>
          <a:xfrm>
            <a:off x="7306247" y="1426451"/>
            <a:ext cx="3437953" cy="5134606"/>
          </a:xfrm>
        </p:spPr>
      </p:pic>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4"/>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451544" y="614363"/>
            <a:ext cx="8996744" cy="707886"/>
          </a:xfrm>
          <a:prstGeom prst="rect">
            <a:avLst/>
          </a:prstGeom>
          <a:noFill/>
        </p:spPr>
        <p:txBody>
          <a:bodyPr wrap="square" rtlCol="0">
            <a:spAutoFit/>
          </a:bodyPr>
          <a:lstStyle/>
          <a:p>
            <a:r>
              <a:rPr lang="en-US" sz="4000" b="1" dirty="0"/>
              <a:t>Lesson 2: </a:t>
            </a:r>
            <a:r>
              <a:rPr lang="en-GB" b="1" dirty="0"/>
              <a:t>Analyse historical sources to gather evidence of life in Victorian times</a:t>
            </a:r>
            <a:r>
              <a:rPr lang="en-GB" dirty="0">
                <a:effectLst/>
              </a:rPr>
              <a:t> </a:t>
            </a:r>
            <a:endParaRPr lang="en-US" b="1" dirty="0"/>
          </a:p>
        </p:txBody>
      </p:sp>
    </p:spTree>
    <p:extLst>
      <p:ext uri="{BB962C8B-B14F-4D97-AF65-F5344CB8AC3E}">
        <p14:creationId xmlns:p14="http://schemas.microsoft.com/office/powerpoint/2010/main" val="2116638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8" name="Content Placeholder 7" descr="A group of children posing for a photo&#10;&#10;Description automatically generated with medium confidence">
            <a:extLst>
              <a:ext uri="{FF2B5EF4-FFF2-40B4-BE49-F238E27FC236}">
                <a16:creationId xmlns:a16="http://schemas.microsoft.com/office/drawing/2014/main" id="{DC83009D-1ACD-9646-8758-25FB6EA282B7}"/>
              </a:ext>
            </a:extLst>
          </p:cNvPr>
          <p:cNvPicPr>
            <a:picLocks noGrp="1" noChangeAspect="1"/>
          </p:cNvPicPr>
          <p:nvPr>
            <p:ph sz="half" idx="1"/>
          </p:nvPr>
        </p:nvPicPr>
        <p:blipFill>
          <a:blip r:embed="rId2"/>
          <a:stretch>
            <a:fillRect/>
          </a:stretch>
        </p:blipFill>
        <p:spPr>
          <a:xfrm>
            <a:off x="400050" y="2063245"/>
            <a:ext cx="5613014" cy="4209761"/>
          </a:xfrm>
        </p:spPr>
      </p:pic>
      <p:pic>
        <p:nvPicPr>
          <p:cNvPr id="10" name="Content Placeholder 9" descr="A picture containing text, outdoor, person, old&#10;&#10;Description automatically generated">
            <a:extLst>
              <a:ext uri="{FF2B5EF4-FFF2-40B4-BE49-F238E27FC236}">
                <a16:creationId xmlns:a16="http://schemas.microsoft.com/office/drawing/2014/main" id="{7AF2D313-4AF9-6742-A9E2-532BF16115DD}"/>
              </a:ext>
            </a:extLst>
          </p:cNvPr>
          <p:cNvPicPr>
            <a:picLocks noGrp="1" noChangeAspect="1"/>
          </p:cNvPicPr>
          <p:nvPr>
            <p:ph sz="half" idx="2"/>
          </p:nvPr>
        </p:nvPicPr>
        <p:blipFill>
          <a:blip r:embed="rId3"/>
          <a:stretch>
            <a:fillRect/>
          </a:stretch>
        </p:blipFill>
        <p:spPr>
          <a:xfrm>
            <a:off x="6172200" y="2047833"/>
            <a:ext cx="5772150" cy="3544303"/>
          </a:xfrm>
        </p:spPr>
      </p:pic>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4"/>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499360" y="614363"/>
            <a:ext cx="8948927" cy="707886"/>
          </a:xfrm>
          <a:prstGeom prst="rect">
            <a:avLst/>
          </a:prstGeom>
          <a:noFill/>
        </p:spPr>
        <p:txBody>
          <a:bodyPr wrap="square" rtlCol="0">
            <a:spAutoFit/>
          </a:bodyPr>
          <a:lstStyle/>
          <a:p>
            <a:r>
              <a:rPr lang="en-US" sz="4000" b="1" dirty="0"/>
              <a:t>Lesson 2: </a:t>
            </a:r>
            <a:r>
              <a:rPr lang="en-GB" b="1" dirty="0"/>
              <a:t>Analyse historical sources to gather evidence of life in Victorian times</a:t>
            </a:r>
            <a:r>
              <a:rPr lang="en-GB" dirty="0">
                <a:effectLst/>
              </a:rPr>
              <a:t> </a:t>
            </a:r>
            <a:endParaRPr lang="en-US" b="1" dirty="0"/>
          </a:p>
        </p:txBody>
      </p:sp>
    </p:spTree>
    <p:extLst>
      <p:ext uri="{BB962C8B-B14F-4D97-AF65-F5344CB8AC3E}">
        <p14:creationId xmlns:p14="http://schemas.microsoft.com/office/powerpoint/2010/main" val="363888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2"/>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200276" y="614363"/>
            <a:ext cx="9644860" cy="646331"/>
          </a:xfrm>
          <a:prstGeom prst="rect">
            <a:avLst/>
          </a:prstGeom>
          <a:noFill/>
        </p:spPr>
        <p:txBody>
          <a:bodyPr wrap="square" rtlCol="0">
            <a:spAutoFit/>
          </a:bodyPr>
          <a:lstStyle/>
          <a:p>
            <a:r>
              <a:rPr lang="en-US" sz="3600" b="1" dirty="0"/>
              <a:t>Lesson 3: </a:t>
            </a:r>
            <a:r>
              <a:rPr lang="en-GB" sz="2400" dirty="0"/>
              <a:t>Research the Deptford Ragged School using archive material</a:t>
            </a:r>
            <a:r>
              <a:rPr lang="en-GB" sz="2400" dirty="0">
                <a:effectLst/>
              </a:rPr>
              <a:t> </a:t>
            </a:r>
            <a:endParaRPr lang="en-US" sz="2400" dirty="0"/>
          </a:p>
        </p:txBody>
      </p:sp>
      <p:sp>
        <p:nvSpPr>
          <p:cNvPr id="13" name="Content Placeholder 12">
            <a:extLst>
              <a:ext uri="{FF2B5EF4-FFF2-40B4-BE49-F238E27FC236}">
                <a16:creationId xmlns:a16="http://schemas.microsoft.com/office/drawing/2014/main" id="{D55BE15B-F1B7-FC41-977E-FAFDC3CEA26A}"/>
              </a:ext>
            </a:extLst>
          </p:cNvPr>
          <p:cNvSpPr>
            <a:spLocks noGrp="1"/>
          </p:cNvSpPr>
          <p:nvPr>
            <p:ph sz="half" idx="1"/>
          </p:nvPr>
        </p:nvSpPr>
        <p:spPr>
          <a:xfrm>
            <a:off x="524256" y="1939853"/>
            <a:ext cx="5495544" cy="3229555"/>
          </a:xfrm>
        </p:spPr>
        <p:txBody>
          <a:bodyPr>
            <a:normAutofit/>
          </a:bodyPr>
          <a:lstStyle/>
          <a:p>
            <a:pPr marL="0" lvl="0" indent="0">
              <a:buNone/>
            </a:pPr>
            <a:r>
              <a:rPr lang="en-US" sz="2200" b="1" dirty="0"/>
              <a:t>Questions</a:t>
            </a:r>
          </a:p>
          <a:p>
            <a:pPr marL="457200" lvl="0" indent="-457200">
              <a:buFont typeface="+mj-lt"/>
              <a:buAutoNum type="arabicPeriod"/>
            </a:pPr>
            <a:r>
              <a:rPr lang="en-US" sz="2200" dirty="0"/>
              <a:t>What is the Deptford Ragged School?</a:t>
            </a:r>
            <a:endParaRPr lang="en-GB" sz="2200" dirty="0"/>
          </a:p>
          <a:p>
            <a:pPr marL="457200" lvl="0" indent="-457200">
              <a:buFont typeface="+mj-lt"/>
              <a:buAutoNum type="arabicPeriod"/>
            </a:pPr>
            <a:r>
              <a:rPr lang="en-US" sz="2200" dirty="0"/>
              <a:t>What were the children like who went to the Deptford Ragged School?</a:t>
            </a:r>
            <a:endParaRPr lang="en-GB" sz="2200" dirty="0"/>
          </a:p>
          <a:p>
            <a:pPr marL="457200" lvl="0" indent="-457200">
              <a:buFont typeface="+mj-lt"/>
              <a:buAutoNum type="arabicPeriod"/>
            </a:pPr>
            <a:r>
              <a:rPr lang="en-US" sz="2200" dirty="0"/>
              <a:t>What activities and lessons were run by the Deptford Ragged School?</a:t>
            </a:r>
            <a:endParaRPr lang="en-GB" sz="2200" dirty="0"/>
          </a:p>
          <a:p>
            <a:pPr marL="457200" lvl="0" indent="-457200">
              <a:buFont typeface="+mj-lt"/>
              <a:buAutoNum type="arabicPeriod"/>
            </a:pPr>
            <a:r>
              <a:rPr lang="en-US" sz="2200" dirty="0"/>
              <a:t>What interesting facts have you found out about the Deptford ragged School?</a:t>
            </a:r>
            <a:endParaRPr lang="en-GB" sz="2200" dirty="0"/>
          </a:p>
          <a:p>
            <a:endParaRPr lang="en-US" dirty="0"/>
          </a:p>
        </p:txBody>
      </p:sp>
      <p:sp>
        <p:nvSpPr>
          <p:cNvPr id="15" name="Content Placeholder 14">
            <a:extLst>
              <a:ext uri="{FF2B5EF4-FFF2-40B4-BE49-F238E27FC236}">
                <a16:creationId xmlns:a16="http://schemas.microsoft.com/office/drawing/2014/main" id="{A75A5C74-E322-7646-9592-D75835C7282E}"/>
              </a:ext>
            </a:extLst>
          </p:cNvPr>
          <p:cNvSpPr>
            <a:spLocks noGrp="1"/>
          </p:cNvSpPr>
          <p:nvPr>
            <p:ph sz="half" idx="2"/>
          </p:nvPr>
        </p:nvSpPr>
        <p:spPr>
          <a:xfrm>
            <a:off x="6172202" y="1939853"/>
            <a:ext cx="5495544" cy="3229555"/>
          </a:xfrm>
        </p:spPr>
        <p:txBody>
          <a:bodyPr>
            <a:normAutofit/>
          </a:bodyPr>
          <a:lstStyle/>
          <a:p>
            <a:pPr marL="0" lvl="0" indent="0">
              <a:buNone/>
            </a:pPr>
            <a:r>
              <a:rPr lang="en-GB" sz="2200" b="1" dirty="0"/>
              <a:t>Further questions</a:t>
            </a:r>
          </a:p>
          <a:p>
            <a:pPr marL="457200" lvl="0" indent="-457200">
              <a:buFont typeface="+mj-lt"/>
              <a:buAutoNum type="arabicPeriod" startAt="5"/>
            </a:pPr>
            <a:r>
              <a:rPr lang="en-GB" sz="2200" dirty="0"/>
              <a:t>Who started the Deptford Ragged School and why?</a:t>
            </a:r>
          </a:p>
          <a:p>
            <a:pPr marL="457200" lvl="0" indent="-457200">
              <a:buFont typeface="+mj-lt"/>
              <a:buAutoNum type="arabicPeriod" startAt="5"/>
            </a:pPr>
            <a:r>
              <a:rPr lang="en-GB" sz="2200" dirty="0"/>
              <a:t>What did children learn?</a:t>
            </a:r>
          </a:p>
          <a:p>
            <a:pPr marL="457200" lvl="0" indent="-457200">
              <a:buFont typeface="+mj-lt"/>
              <a:buAutoNum type="arabicPeriod" startAt="5"/>
            </a:pPr>
            <a:r>
              <a:rPr lang="en-GB" sz="2200" dirty="0"/>
              <a:t>What were the children like?</a:t>
            </a:r>
          </a:p>
          <a:p>
            <a:pPr marL="457200" lvl="0" indent="-457200">
              <a:buFont typeface="+mj-lt"/>
              <a:buAutoNum type="arabicPeriod" startAt="5"/>
            </a:pPr>
            <a:r>
              <a:rPr lang="en-GB" sz="2200" dirty="0"/>
              <a:t>What did the teachers think of the children</a:t>
            </a:r>
          </a:p>
          <a:p>
            <a:pPr marL="457200" lvl="0" indent="-457200">
              <a:buFont typeface="+mj-lt"/>
              <a:buAutoNum type="arabicPeriod" startAt="5"/>
            </a:pPr>
            <a:r>
              <a:rPr lang="en-GB" sz="2200" dirty="0"/>
              <a:t>What were the teachers like? </a:t>
            </a:r>
          </a:p>
        </p:txBody>
      </p:sp>
      <p:sp>
        <p:nvSpPr>
          <p:cNvPr id="3" name="TextBox 2">
            <a:extLst>
              <a:ext uri="{FF2B5EF4-FFF2-40B4-BE49-F238E27FC236}">
                <a16:creationId xmlns:a16="http://schemas.microsoft.com/office/drawing/2014/main" id="{35A6D5D9-28DE-F545-8A6A-81CC3CBA45A0}"/>
              </a:ext>
            </a:extLst>
          </p:cNvPr>
          <p:cNvSpPr txBox="1"/>
          <p:nvPr/>
        </p:nvSpPr>
        <p:spPr>
          <a:xfrm>
            <a:off x="524256" y="5779008"/>
            <a:ext cx="10829544"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t>Use evidence from the sources to back up your answer</a:t>
            </a:r>
          </a:p>
          <a:p>
            <a:pPr marL="342900" indent="-342900">
              <a:buFont typeface="Arial" panose="020B0604020202020204" pitchFamily="34" charset="0"/>
              <a:buChar char="•"/>
            </a:pPr>
            <a:r>
              <a:rPr lang="en-US" sz="2200" dirty="0"/>
              <a:t>What other questions can you ask?</a:t>
            </a:r>
          </a:p>
        </p:txBody>
      </p:sp>
    </p:spTree>
    <p:extLst>
      <p:ext uri="{BB962C8B-B14F-4D97-AF65-F5344CB8AC3E}">
        <p14:creationId xmlns:p14="http://schemas.microsoft.com/office/powerpoint/2010/main" val="378018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2"/>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200276" y="614363"/>
            <a:ext cx="9644860" cy="1015663"/>
          </a:xfrm>
          <a:prstGeom prst="rect">
            <a:avLst/>
          </a:prstGeom>
          <a:noFill/>
        </p:spPr>
        <p:txBody>
          <a:bodyPr wrap="square" rtlCol="0">
            <a:spAutoFit/>
          </a:bodyPr>
          <a:lstStyle/>
          <a:p>
            <a:r>
              <a:rPr lang="en-US" sz="3600" b="1" dirty="0"/>
              <a:t>Lesson 4: </a:t>
            </a:r>
            <a:r>
              <a:rPr lang="en-GB" sz="2000" dirty="0"/>
              <a:t>Use source material to develop a fictional character based on evidence</a:t>
            </a:r>
          </a:p>
          <a:p>
            <a:endParaRPr lang="en-US" sz="2400" dirty="0"/>
          </a:p>
        </p:txBody>
      </p:sp>
      <p:sp>
        <p:nvSpPr>
          <p:cNvPr id="13" name="Content Placeholder 12">
            <a:extLst>
              <a:ext uri="{FF2B5EF4-FFF2-40B4-BE49-F238E27FC236}">
                <a16:creationId xmlns:a16="http://schemas.microsoft.com/office/drawing/2014/main" id="{D55BE15B-F1B7-FC41-977E-FAFDC3CEA26A}"/>
              </a:ext>
            </a:extLst>
          </p:cNvPr>
          <p:cNvSpPr>
            <a:spLocks noGrp="1"/>
          </p:cNvSpPr>
          <p:nvPr>
            <p:ph sz="half" idx="1"/>
          </p:nvPr>
        </p:nvSpPr>
        <p:spPr>
          <a:xfrm>
            <a:off x="524256" y="1825552"/>
            <a:ext cx="5495544" cy="3343856"/>
          </a:xfrm>
        </p:spPr>
        <p:txBody>
          <a:bodyPr>
            <a:normAutofit fontScale="92500"/>
          </a:bodyPr>
          <a:lstStyle/>
          <a:p>
            <a:pPr marL="514350" lvl="0" indent="-514350">
              <a:buFont typeface="+mj-lt"/>
              <a:buAutoNum type="arabicPeriod"/>
            </a:pPr>
            <a:r>
              <a:rPr lang="en-US" sz="2600" dirty="0"/>
              <a:t>What is your character’s name?</a:t>
            </a:r>
            <a:endParaRPr lang="en-GB" sz="2600" dirty="0"/>
          </a:p>
          <a:p>
            <a:pPr marL="514350" lvl="0" indent="-514350">
              <a:buFont typeface="+mj-lt"/>
              <a:buAutoNum type="arabicPeriod"/>
            </a:pPr>
            <a:r>
              <a:rPr lang="en-US" sz="2600" dirty="0"/>
              <a:t>Describe their appearance</a:t>
            </a:r>
            <a:endParaRPr lang="en-GB" sz="2600" dirty="0"/>
          </a:p>
          <a:p>
            <a:pPr marL="514350" lvl="0" indent="-514350">
              <a:buFont typeface="+mj-lt"/>
              <a:buAutoNum type="arabicPeriod"/>
            </a:pPr>
            <a:r>
              <a:rPr lang="en-US" sz="2600" dirty="0"/>
              <a:t>Describe their personality</a:t>
            </a:r>
            <a:endParaRPr lang="en-GB" sz="2600" dirty="0"/>
          </a:p>
          <a:p>
            <a:pPr marL="514350" lvl="0" indent="-514350">
              <a:buFont typeface="+mj-lt"/>
              <a:buAutoNum type="arabicPeriod"/>
            </a:pPr>
            <a:r>
              <a:rPr lang="en-US" sz="2600" dirty="0"/>
              <a:t>Describe their family and friends</a:t>
            </a:r>
            <a:endParaRPr lang="en-GB" sz="2600" dirty="0"/>
          </a:p>
          <a:p>
            <a:pPr marL="514350" lvl="0" indent="-514350">
              <a:buFont typeface="+mj-lt"/>
              <a:buAutoNum type="arabicPeriod"/>
            </a:pPr>
            <a:r>
              <a:rPr lang="en-US" sz="2600" dirty="0"/>
              <a:t>What is their life like?</a:t>
            </a:r>
            <a:endParaRPr lang="en-GB" sz="2600" dirty="0"/>
          </a:p>
          <a:p>
            <a:pPr marL="514350" lvl="0" indent="-514350">
              <a:buFont typeface="+mj-lt"/>
              <a:buAutoNum type="arabicPeriod"/>
            </a:pPr>
            <a:r>
              <a:rPr lang="en-US" sz="2600" dirty="0"/>
              <a:t>What might be going on in their life?</a:t>
            </a:r>
            <a:endParaRPr lang="en-GB" sz="2600" dirty="0"/>
          </a:p>
          <a:p>
            <a:endParaRPr lang="en-US" dirty="0"/>
          </a:p>
        </p:txBody>
      </p:sp>
      <p:sp>
        <p:nvSpPr>
          <p:cNvPr id="15" name="Content Placeholder 14">
            <a:extLst>
              <a:ext uri="{FF2B5EF4-FFF2-40B4-BE49-F238E27FC236}">
                <a16:creationId xmlns:a16="http://schemas.microsoft.com/office/drawing/2014/main" id="{A75A5C74-E322-7646-9592-D75835C7282E}"/>
              </a:ext>
            </a:extLst>
          </p:cNvPr>
          <p:cNvSpPr>
            <a:spLocks noGrp="1"/>
          </p:cNvSpPr>
          <p:nvPr>
            <p:ph sz="half" idx="2"/>
          </p:nvPr>
        </p:nvSpPr>
        <p:spPr>
          <a:xfrm>
            <a:off x="6172202" y="1825552"/>
            <a:ext cx="5495544" cy="3648656"/>
          </a:xfrm>
        </p:spPr>
        <p:txBody>
          <a:bodyPr>
            <a:normAutofit fontScale="92500"/>
          </a:bodyPr>
          <a:lstStyle/>
          <a:p>
            <a:pPr marL="0" indent="0">
              <a:buNone/>
            </a:pPr>
            <a:r>
              <a:rPr lang="en-US" sz="2600" b="1" dirty="0"/>
              <a:t>Use the archive documents to research</a:t>
            </a:r>
            <a:endParaRPr lang="en-GB" sz="2600" dirty="0"/>
          </a:p>
          <a:p>
            <a:pPr marL="514350" lvl="0" indent="-514350">
              <a:buFont typeface="+mj-lt"/>
              <a:buAutoNum type="arabicPeriod" startAt="7"/>
            </a:pPr>
            <a:r>
              <a:rPr lang="en-US" sz="2600" dirty="0"/>
              <a:t>Why do they go to the Deptford Ragged School?</a:t>
            </a:r>
            <a:endParaRPr lang="en-GB" sz="2600" dirty="0"/>
          </a:p>
          <a:p>
            <a:pPr marL="514350" lvl="0" indent="-514350">
              <a:buFont typeface="+mj-lt"/>
              <a:buAutoNum type="arabicPeriod" startAt="7"/>
            </a:pPr>
            <a:r>
              <a:rPr lang="en-US" sz="2600" dirty="0"/>
              <a:t>What activities do they go to at the school?</a:t>
            </a:r>
            <a:endParaRPr lang="en-GB" sz="2600" dirty="0"/>
          </a:p>
          <a:p>
            <a:pPr marL="514350" lvl="0" indent="-514350">
              <a:buFont typeface="+mj-lt"/>
              <a:buAutoNum type="arabicPeriod" startAt="7"/>
            </a:pPr>
            <a:r>
              <a:rPr lang="en-US" sz="2600" dirty="0"/>
              <a:t>How has the Deptford Ragged School helped them and their family?</a:t>
            </a:r>
            <a:endParaRPr lang="en-GB" sz="2600" dirty="0"/>
          </a:p>
          <a:p>
            <a:pPr marL="514350" lvl="0" indent="-514350">
              <a:buFont typeface="+mj-lt"/>
              <a:buAutoNum type="arabicPeriod" startAt="7"/>
            </a:pPr>
            <a:r>
              <a:rPr lang="en-US" sz="2600" dirty="0"/>
              <a:t>What is the best thing for them about the Deptford Ragged School?</a:t>
            </a:r>
            <a:endParaRPr lang="en-GB" sz="2600" dirty="0"/>
          </a:p>
          <a:p>
            <a:endParaRPr lang="en-GB" sz="2200" dirty="0"/>
          </a:p>
        </p:txBody>
      </p:sp>
      <p:sp>
        <p:nvSpPr>
          <p:cNvPr id="3" name="TextBox 2">
            <a:extLst>
              <a:ext uri="{FF2B5EF4-FFF2-40B4-BE49-F238E27FC236}">
                <a16:creationId xmlns:a16="http://schemas.microsoft.com/office/drawing/2014/main" id="{35A6D5D9-28DE-F545-8A6A-81CC3CBA45A0}"/>
              </a:ext>
            </a:extLst>
          </p:cNvPr>
          <p:cNvSpPr txBox="1"/>
          <p:nvPr/>
        </p:nvSpPr>
        <p:spPr>
          <a:xfrm>
            <a:off x="524254" y="5364934"/>
            <a:ext cx="10829544" cy="1200329"/>
          </a:xfrm>
          <a:prstGeom prst="rect">
            <a:avLst/>
          </a:prstGeom>
          <a:noFill/>
        </p:spPr>
        <p:txBody>
          <a:bodyPr wrap="square" rtlCol="0">
            <a:spAutoFit/>
          </a:bodyPr>
          <a:lstStyle/>
          <a:p>
            <a:pPr lvl="0"/>
            <a:r>
              <a:rPr lang="en-US" sz="2400" b="1" dirty="0"/>
              <a:t>Further questions:</a:t>
            </a:r>
          </a:p>
          <a:p>
            <a:pPr lvl="0"/>
            <a:r>
              <a:rPr lang="en-US" sz="2400" dirty="0"/>
              <a:t>What is your character saying?</a:t>
            </a:r>
            <a:endParaRPr lang="en-GB" sz="2400" dirty="0"/>
          </a:p>
          <a:p>
            <a:pPr lvl="0"/>
            <a:r>
              <a:rPr lang="en-US" sz="2400" dirty="0"/>
              <a:t>What are they thinking?</a:t>
            </a:r>
            <a:endParaRPr lang="en-GB" sz="2400" dirty="0"/>
          </a:p>
        </p:txBody>
      </p:sp>
    </p:spTree>
    <p:extLst>
      <p:ext uri="{BB962C8B-B14F-4D97-AF65-F5344CB8AC3E}">
        <p14:creationId xmlns:p14="http://schemas.microsoft.com/office/powerpoint/2010/main" val="2348618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2"/>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200276" y="614363"/>
            <a:ext cx="9644860" cy="1015663"/>
          </a:xfrm>
          <a:prstGeom prst="rect">
            <a:avLst/>
          </a:prstGeom>
          <a:noFill/>
        </p:spPr>
        <p:txBody>
          <a:bodyPr wrap="square" rtlCol="0">
            <a:spAutoFit/>
          </a:bodyPr>
          <a:lstStyle/>
          <a:p>
            <a:r>
              <a:rPr lang="en-US" sz="3600" b="1" dirty="0"/>
              <a:t>Lesson 4: </a:t>
            </a:r>
            <a:r>
              <a:rPr lang="en-GB" sz="2000" dirty="0"/>
              <a:t>Use source material to develop a fictional character based on evidence</a:t>
            </a:r>
          </a:p>
          <a:p>
            <a:endParaRPr lang="en-US" sz="2400" dirty="0"/>
          </a:p>
        </p:txBody>
      </p:sp>
      <p:pic>
        <p:nvPicPr>
          <p:cNvPr id="5" name="Content Placeholder 4">
            <a:extLst>
              <a:ext uri="{FF2B5EF4-FFF2-40B4-BE49-F238E27FC236}">
                <a16:creationId xmlns:a16="http://schemas.microsoft.com/office/drawing/2014/main" id="{A5021B86-8C52-9543-8797-D2A253434060}"/>
              </a:ext>
            </a:extLst>
          </p:cNvPr>
          <p:cNvPicPr>
            <a:picLocks noGrp="1" noChangeAspect="1"/>
          </p:cNvPicPr>
          <p:nvPr>
            <p:ph sz="half" idx="1"/>
          </p:nvPr>
        </p:nvPicPr>
        <p:blipFill>
          <a:blip r:embed="rId3"/>
          <a:stretch>
            <a:fillRect/>
          </a:stretch>
        </p:blipFill>
        <p:spPr>
          <a:xfrm>
            <a:off x="2496500" y="1338363"/>
            <a:ext cx="2618426" cy="5154512"/>
          </a:xfrm>
        </p:spPr>
      </p:pic>
      <p:pic>
        <p:nvPicPr>
          <p:cNvPr id="9" name="Content Placeholder 8" descr="A picture containing text&#10;&#10;Description automatically generated">
            <a:extLst>
              <a:ext uri="{FF2B5EF4-FFF2-40B4-BE49-F238E27FC236}">
                <a16:creationId xmlns:a16="http://schemas.microsoft.com/office/drawing/2014/main" id="{11DA238B-1FC4-5D40-A8F1-36AE90FE9F44}"/>
              </a:ext>
            </a:extLst>
          </p:cNvPr>
          <p:cNvPicPr>
            <a:picLocks noGrp="1" noChangeAspect="1"/>
          </p:cNvPicPr>
          <p:nvPr>
            <p:ph sz="half" idx="2"/>
          </p:nvPr>
        </p:nvPicPr>
        <p:blipFill>
          <a:blip r:embed="rId4"/>
          <a:stretch>
            <a:fillRect/>
          </a:stretch>
        </p:blipFill>
        <p:spPr>
          <a:xfrm>
            <a:off x="7136452" y="1326797"/>
            <a:ext cx="2559048" cy="5166078"/>
          </a:xfrm>
        </p:spPr>
      </p:pic>
    </p:spTree>
    <p:extLst>
      <p:ext uri="{BB962C8B-B14F-4D97-AF65-F5344CB8AC3E}">
        <p14:creationId xmlns:p14="http://schemas.microsoft.com/office/powerpoint/2010/main" val="2110537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2"/>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200276" y="614363"/>
            <a:ext cx="9644860" cy="1323439"/>
          </a:xfrm>
          <a:prstGeom prst="rect">
            <a:avLst/>
          </a:prstGeom>
          <a:noFill/>
        </p:spPr>
        <p:txBody>
          <a:bodyPr wrap="square" rtlCol="0">
            <a:spAutoFit/>
          </a:bodyPr>
          <a:lstStyle/>
          <a:p>
            <a:r>
              <a:rPr lang="en-US" sz="3600" b="1" dirty="0"/>
              <a:t>Lesson 5: </a:t>
            </a:r>
            <a:r>
              <a:rPr lang="en-US" sz="2400" dirty="0"/>
              <a:t>Write a letter to a Deptford ragged child explaining the future</a:t>
            </a:r>
            <a:endParaRPr lang="en-GB" sz="2400" dirty="0"/>
          </a:p>
          <a:p>
            <a:endParaRPr lang="en-GB" sz="2000" dirty="0"/>
          </a:p>
          <a:p>
            <a:endParaRPr lang="en-US" sz="2400" dirty="0"/>
          </a:p>
        </p:txBody>
      </p:sp>
      <p:sp>
        <p:nvSpPr>
          <p:cNvPr id="13" name="Content Placeholder 12">
            <a:extLst>
              <a:ext uri="{FF2B5EF4-FFF2-40B4-BE49-F238E27FC236}">
                <a16:creationId xmlns:a16="http://schemas.microsoft.com/office/drawing/2014/main" id="{D55BE15B-F1B7-FC41-977E-FAFDC3CEA26A}"/>
              </a:ext>
            </a:extLst>
          </p:cNvPr>
          <p:cNvSpPr>
            <a:spLocks noGrp="1"/>
          </p:cNvSpPr>
          <p:nvPr>
            <p:ph sz="half" idx="1"/>
          </p:nvPr>
        </p:nvSpPr>
        <p:spPr>
          <a:xfrm>
            <a:off x="1463040" y="1825552"/>
            <a:ext cx="7583424" cy="4258256"/>
          </a:xfrm>
        </p:spPr>
        <p:txBody>
          <a:bodyPr>
            <a:normAutofit lnSpcReduction="10000"/>
          </a:bodyPr>
          <a:lstStyle/>
          <a:p>
            <a:pPr marL="0" indent="0">
              <a:buNone/>
            </a:pPr>
            <a:r>
              <a:rPr lang="en-US" b="1" dirty="0"/>
              <a:t>Topic ideas</a:t>
            </a:r>
          </a:p>
          <a:p>
            <a:pPr lvl="0"/>
            <a:r>
              <a:rPr lang="en-US" dirty="0"/>
              <a:t>Deptford</a:t>
            </a:r>
            <a:endParaRPr lang="en-GB" dirty="0"/>
          </a:p>
          <a:p>
            <a:pPr lvl="0"/>
            <a:r>
              <a:rPr lang="en-US" dirty="0"/>
              <a:t>London</a:t>
            </a:r>
            <a:endParaRPr lang="en-GB" dirty="0"/>
          </a:p>
          <a:p>
            <a:pPr lvl="0"/>
            <a:r>
              <a:rPr lang="en-US" dirty="0"/>
              <a:t>School</a:t>
            </a:r>
            <a:endParaRPr lang="en-GB" dirty="0"/>
          </a:p>
          <a:p>
            <a:pPr lvl="0"/>
            <a:r>
              <a:rPr lang="en-US" dirty="0"/>
              <a:t>Food</a:t>
            </a:r>
            <a:endParaRPr lang="en-GB" dirty="0"/>
          </a:p>
          <a:p>
            <a:pPr lvl="0"/>
            <a:r>
              <a:rPr lang="en-US" dirty="0"/>
              <a:t>Clothes</a:t>
            </a:r>
            <a:endParaRPr lang="en-GB" dirty="0"/>
          </a:p>
          <a:p>
            <a:pPr lvl="0"/>
            <a:r>
              <a:rPr lang="en-US" dirty="0"/>
              <a:t>Transport</a:t>
            </a:r>
            <a:endParaRPr lang="en-GB" dirty="0"/>
          </a:p>
          <a:p>
            <a:pPr lvl="0"/>
            <a:r>
              <a:rPr lang="en-US" dirty="0"/>
              <a:t>Technology</a:t>
            </a:r>
            <a:endParaRPr lang="en-GB" dirty="0"/>
          </a:p>
          <a:p>
            <a:pPr lvl="0"/>
            <a:r>
              <a:rPr lang="en-US" dirty="0"/>
              <a:t>Games &amp; hobbies</a:t>
            </a:r>
            <a:endParaRPr lang="en-GB" dirty="0"/>
          </a:p>
        </p:txBody>
      </p:sp>
    </p:spTree>
    <p:extLst>
      <p:ext uri="{BB962C8B-B14F-4D97-AF65-F5344CB8AC3E}">
        <p14:creationId xmlns:p14="http://schemas.microsoft.com/office/powerpoint/2010/main" val="273029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0C1B-7CBB-5749-BC27-4DC78E6D04BC}"/>
              </a:ext>
            </a:extLst>
          </p:cNvPr>
          <p:cNvSpPr>
            <a:spLocks noGrp="1"/>
          </p:cNvSpPr>
          <p:nvPr>
            <p:ph type="ctrTitle"/>
          </p:nvPr>
        </p:nvSpPr>
        <p:spPr>
          <a:xfrm>
            <a:off x="4859380" y="1122363"/>
            <a:ext cx="5808620" cy="2387600"/>
          </a:xfrm>
        </p:spPr>
        <p:txBody>
          <a:bodyPr>
            <a:noAutofit/>
          </a:bodyPr>
          <a:lstStyle/>
          <a:p>
            <a:r>
              <a:rPr lang="en-US" sz="3600" dirty="0">
                <a:solidFill>
                  <a:srgbClr val="482108"/>
                </a:solidFill>
                <a:latin typeface="+mn-lt"/>
                <a:cs typeface="Aparajita" panose="02020603050405020304" pitchFamily="18" charset="0"/>
              </a:rPr>
              <a:t>Local History Project</a:t>
            </a:r>
            <a:br>
              <a:rPr lang="en-US" sz="4800" dirty="0">
                <a:solidFill>
                  <a:srgbClr val="482108"/>
                </a:solidFill>
                <a:latin typeface="Aparajita" panose="02020603050405020304" pitchFamily="18" charset="0"/>
                <a:cs typeface="Aparajita" panose="02020603050405020304" pitchFamily="18" charset="0"/>
              </a:rPr>
            </a:br>
            <a:r>
              <a:rPr lang="en-US" sz="5400" b="1" dirty="0">
                <a:solidFill>
                  <a:srgbClr val="482108"/>
                </a:solidFill>
                <a:latin typeface="Aparajita" panose="02020603050405020304" pitchFamily="18" charset="0"/>
                <a:cs typeface="Aparajita" panose="02020603050405020304" pitchFamily="18" charset="0"/>
              </a:rPr>
              <a:t>Deptford in</a:t>
            </a:r>
            <a:br>
              <a:rPr lang="en-US" sz="5400" b="1" dirty="0">
                <a:solidFill>
                  <a:srgbClr val="482108"/>
                </a:solidFill>
                <a:latin typeface="Aparajita" panose="02020603050405020304" pitchFamily="18" charset="0"/>
                <a:cs typeface="Aparajita" panose="02020603050405020304" pitchFamily="18" charset="0"/>
              </a:rPr>
            </a:br>
            <a:r>
              <a:rPr lang="en-US" sz="5400" b="1" dirty="0">
                <a:solidFill>
                  <a:srgbClr val="482108"/>
                </a:solidFill>
                <a:latin typeface="Aparajita" panose="02020603050405020304" pitchFamily="18" charset="0"/>
                <a:cs typeface="Aparajita" panose="02020603050405020304" pitchFamily="18" charset="0"/>
              </a:rPr>
              <a:t>Victorian Times</a:t>
            </a:r>
            <a:br>
              <a:rPr lang="en-US" sz="4800" b="1" dirty="0">
                <a:solidFill>
                  <a:srgbClr val="482108"/>
                </a:solidFill>
                <a:latin typeface="Aparajita" panose="02020603050405020304" pitchFamily="18" charset="0"/>
                <a:cs typeface="Aparajita" panose="02020603050405020304" pitchFamily="18" charset="0"/>
              </a:rPr>
            </a:br>
            <a:r>
              <a:rPr lang="en-US" sz="2400" dirty="0">
                <a:solidFill>
                  <a:srgbClr val="482108"/>
                </a:solidFill>
                <a:latin typeface="+mn-lt"/>
                <a:cs typeface="Aparajita" panose="02020603050405020304" pitchFamily="18" charset="0"/>
              </a:rPr>
              <a:t>Key Stage 2</a:t>
            </a:r>
          </a:p>
        </p:txBody>
      </p:sp>
      <p:sp>
        <p:nvSpPr>
          <p:cNvPr id="3" name="Subtitle 2">
            <a:extLst>
              <a:ext uri="{FF2B5EF4-FFF2-40B4-BE49-F238E27FC236}">
                <a16:creationId xmlns:a16="http://schemas.microsoft.com/office/drawing/2014/main" id="{BCAB97CC-38E5-6248-9145-3126DAB42748}"/>
              </a:ext>
            </a:extLst>
          </p:cNvPr>
          <p:cNvSpPr>
            <a:spLocks noGrp="1"/>
          </p:cNvSpPr>
          <p:nvPr>
            <p:ph type="subTitle" idx="1"/>
          </p:nvPr>
        </p:nvSpPr>
        <p:spPr>
          <a:xfrm>
            <a:off x="4328160" y="3596640"/>
            <a:ext cx="7485888" cy="2738531"/>
          </a:xfrm>
        </p:spPr>
        <p:txBody>
          <a:bodyPr>
            <a:noAutofit/>
          </a:bodyPr>
          <a:lstStyle/>
          <a:p>
            <a:pPr algn="l">
              <a:lnSpc>
                <a:spcPct val="100000"/>
              </a:lnSpc>
            </a:pPr>
            <a:r>
              <a:rPr lang="en-US" sz="2800" dirty="0">
                <a:solidFill>
                  <a:srgbClr val="FF0000"/>
                </a:solidFill>
                <a:cs typeface="Aparajita" panose="02020603050405020304" pitchFamily="18" charset="0"/>
                <a:hlinkClick r:id="rId2"/>
              </a:rPr>
              <a:t>https://</a:t>
            </a:r>
            <a:r>
              <a:rPr lang="en-US" sz="2800" dirty="0" err="1">
                <a:solidFill>
                  <a:srgbClr val="FF0000"/>
                </a:solidFill>
                <a:cs typeface="Aparajita" panose="02020603050405020304" pitchFamily="18" charset="0"/>
                <a:hlinkClick r:id="rId2"/>
              </a:rPr>
              <a:t>www.deptfordraggedschoolarchive.org.uk</a:t>
            </a:r>
            <a:endParaRPr lang="en-US" sz="2800" dirty="0">
              <a:solidFill>
                <a:srgbClr val="FF0000"/>
              </a:solidFill>
              <a:cs typeface="Aparajita" panose="02020603050405020304" pitchFamily="18" charset="0"/>
            </a:endParaRPr>
          </a:p>
          <a:p>
            <a:pPr algn="l">
              <a:lnSpc>
                <a:spcPct val="100000"/>
              </a:lnSpc>
            </a:pPr>
            <a:r>
              <a:rPr lang="en-US" sz="4000" b="1" dirty="0">
                <a:solidFill>
                  <a:srgbClr val="FF0000"/>
                </a:solidFill>
                <a:cs typeface="Aparajita" panose="02020603050405020304" pitchFamily="18" charset="0"/>
              </a:rPr>
              <a:t>Please see the website for lesson plans and project </a:t>
            </a:r>
            <a:r>
              <a:rPr lang="en-US" sz="4000" b="1">
                <a:solidFill>
                  <a:srgbClr val="FF0000"/>
                </a:solidFill>
                <a:cs typeface="Aparajita" panose="02020603050405020304" pitchFamily="18" charset="0"/>
              </a:rPr>
              <a:t>downloads,</a:t>
            </a:r>
            <a:r>
              <a:rPr lang="en-US" sz="4000" b="1" dirty="0">
                <a:solidFill>
                  <a:srgbClr val="FF0000"/>
                </a:solidFill>
                <a:cs typeface="Aparajita" panose="02020603050405020304" pitchFamily="18" charset="0"/>
              </a:rPr>
              <a:t> </a:t>
            </a:r>
            <a:r>
              <a:rPr lang="en-US" sz="4000" b="1">
                <a:solidFill>
                  <a:srgbClr val="FF0000"/>
                </a:solidFill>
                <a:cs typeface="Aparajita" panose="02020603050405020304" pitchFamily="18" charset="0"/>
              </a:rPr>
              <a:t>worksheets </a:t>
            </a:r>
            <a:r>
              <a:rPr lang="en-US" sz="4000" b="1" dirty="0">
                <a:solidFill>
                  <a:srgbClr val="FF0000"/>
                </a:solidFill>
                <a:cs typeface="Aparajita" panose="02020603050405020304" pitchFamily="18" charset="0"/>
              </a:rPr>
              <a:t>and </a:t>
            </a:r>
            <a:r>
              <a:rPr lang="en-US" sz="4000" b="1">
                <a:solidFill>
                  <a:srgbClr val="FF0000"/>
                </a:solidFill>
                <a:cs typeface="Aparajita" panose="02020603050405020304" pitchFamily="18" charset="0"/>
              </a:rPr>
              <a:t>historical sources.</a:t>
            </a:r>
            <a:endParaRPr lang="en-US" sz="4000" b="1" dirty="0">
              <a:solidFill>
                <a:srgbClr val="FF0000"/>
              </a:solidFill>
              <a:cs typeface="Aparajita" panose="02020603050405020304" pitchFamily="18" charset="0"/>
            </a:endParaRPr>
          </a:p>
        </p:txBody>
      </p:sp>
      <p:sp>
        <p:nvSpPr>
          <p:cNvPr id="4" name="Footer Placeholder 3">
            <a:extLst>
              <a:ext uri="{FF2B5EF4-FFF2-40B4-BE49-F238E27FC236}">
                <a16:creationId xmlns:a16="http://schemas.microsoft.com/office/drawing/2014/main" id="{5013635F-0173-2840-93B4-70B5FAB90525}"/>
              </a:ext>
            </a:extLst>
          </p:cNvPr>
          <p:cNvSpPr>
            <a:spLocks noGrp="1"/>
          </p:cNvSpPr>
          <p:nvPr>
            <p:ph type="ftr" sz="quarter" idx="11"/>
          </p:nvPr>
        </p:nvSpPr>
        <p:spPr/>
        <p:txBody>
          <a:bodyPr/>
          <a:lstStyle/>
          <a:p>
            <a:endParaRPr lang="en-US" dirty="0"/>
          </a:p>
        </p:txBody>
      </p:sp>
      <p:pic>
        <p:nvPicPr>
          <p:cNvPr id="5" name="Picture 4">
            <a:extLst>
              <a:ext uri="{FF2B5EF4-FFF2-40B4-BE49-F238E27FC236}">
                <a16:creationId xmlns:a16="http://schemas.microsoft.com/office/drawing/2014/main" id="{A2DC3211-2156-874B-8FA5-B680EFCE0C07}"/>
              </a:ext>
            </a:extLst>
          </p:cNvPr>
          <p:cNvPicPr>
            <a:picLocks noChangeAspect="1"/>
          </p:cNvPicPr>
          <p:nvPr/>
        </p:nvPicPr>
        <p:blipFill>
          <a:blip r:embed="rId3"/>
          <a:stretch>
            <a:fillRect/>
          </a:stretch>
        </p:blipFill>
        <p:spPr>
          <a:xfrm>
            <a:off x="779039" y="1122363"/>
            <a:ext cx="3878305" cy="4543425"/>
          </a:xfrm>
          <a:prstGeom prst="rect">
            <a:avLst/>
          </a:prstGeom>
        </p:spPr>
      </p:pic>
    </p:spTree>
    <p:extLst>
      <p:ext uri="{BB962C8B-B14F-4D97-AF65-F5344CB8AC3E}">
        <p14:creationId xmlns:p14="http://schemas.microsoft.com/office/powerpoint/2010/main" val="4270286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2"/>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200276" y="614363"/>
            <a:ext cx="9644860" cy="1200329"/>
          </a:xfrm>
          <a:prstGeom prst="rect">
            <a:avLst/>
          </a:prstGeom>
          <a:noFill/>
        </p:spPr>
        <p:txBody>
          <a:bodyPr wrap="square" rtlCol="0">
            <a:spAutoFit/>
          </a:bodyPr>
          <a:lstStyle/>
          <a:p>
            <a:r>
              <a:rPr lang="en-US" sz="3600" dirty="0"/>
              <a:t>Lesson 1 – Historical information &amp; vocabulary </a:t>
            </a:r>
          </a:p>
          <a:p>
            <a:pPr marL="571500" indent="-571500">
              <a:buFont typeface="Arial" panose="020B0604020202020204" pitchFamily="34" charset="0"/>
              <a:buChar char="•"/>
            </a:pPr>
            <a:r>
              <a:rPr lang="en-US" sz="3600" b="1" dirty="0"/>
              <a:t>Deptford in 1844</a:t>
            </a:r>
          </a:p>
        </p:txBody>
      </p:sp>
      <p:sp>
        <p:nvSpPr>
          <p:cNvPr id="13" name="Content Placeholder 12">
            <a:extLst>
              <a:ext uri="{FF2B5EF4-FFF2-40B4-BE49-F238E27FC236}">
                <a16:creationId xmlns:a16="http://schemas.microsoft.com/office/drawing/2014/main" id="{D55BE15B-F1B7-FC41-977E-FAFDC3CEA26A}"/>
              </a:ext>
            </a:extLst>
          </p:cNvPr>
          <p:cNvSpPr>
            <a:spLocks noGrp="1"/>
          </p:cNvSpPr>
          <p:nvPr>
            <p:ph sz="half" idx="1"/>
          </p:nvPr>
        </p:nvSpPr>
        <p:spPr>
          <a:xfrm>
            <a:off x="524256" y="1939853"/>
            <a:ext cx="5495544" cy="4351338"/>
          </a:xfrm>
        </p:spPr>
        <p:txBody>
          <a:bodyPr>
            <a:normAutofit fontScale="77500" lnSpcReduction="20000"/>
          </a:bodyPr>
          <a:lstStyle/>
          <a:p>
            <a:pPr lvl="0"/>
            <a:r>
              <a:rPr lang="en-GB" dirty="0"/>
              <a:t>Deptford: in 1844, very dirty streets. Too dangerous for police to patrol alone. </a:t>
            </a:r>
          </a:p>
          <a:p>
            <a:pPr lvl="0"/>
            <a:r>
              <a:rPr lang="en-GB" dirty="0"/>
              <a:t>There were 30,000 homeless children in London. Many lived on streets or under railway arches.</a:t>
            </a:r>
          </a:p>
          <a:p>
            <a:pPr lvl="0"/>
            <a:r>
              <a:rPr lang="en-GB" dirty="0"/>
              <a:t>High unemployment</a:t>
            </a:r>
          </a:p>
          <a:p>
            <a:pPr lvl="0"/>
            <a:r>
              <a:rPr lang="en-GB" dirty="0"/>
              <a:t>Poverty</a:t>
            </a:r>
          </a:p>
          <a:p>
            <a:pPr lvl="0"/>
            <a:r>
              <a:rPr lang="en-GB" dirty="0"/>
              <a:t>Poor living conditions, very little sanitation, very little privacy</a:t>
            </a:r>
          </a:p>
          <a:p>
            <a:pPr lvl="0"/>
            <a:r>
              <a:rPr lang="en-GB" dirty="0"/>
              <a:t>10 people could be living in one room</a:t>
            </a:r>
          </a:p>
          <a:p>
            <a:pPr lvl="0"/>
            <a:r>
              <a:rPr lang="en-GB" dirty="0"/>
              <a:t>Circa 1889: 1,300 people lived in 50 very small houses. (average 26 people per house)</a:t>
            </a:r>
          </a:p>
          <a:p>
            <a:pPr lvl="0"/>
            <a:r>
              <a:rPr lang="en-GB" dirty="0"/>
              <a:t>Sickness &amp; fever could spread very quickly</a:t>
            </a:r>
          </a:p>
          <a:p>
            <a:endParaRPr lang="en-US" dirty="0"/>
          </a:p>
        </p:txBody>
      </p:sp>
      <p:sp>
        <p:nvSpPr>
          <p:cNvPr id="15" name="Content Placeholder 14">
            <a:extLst>
              <a:ext uri="{FF2B5EF4-FFF2-40B4-BE49-F238E27FC236}">
                <a16:creationId xmlns:a16="http://schemas.microsoft.com/office/drawing/2014/main" id="{A75A5C74-E322-7646-9592-D75835C7282E}"/>
              </a:ext>
            </a:extLst>
          </p:cNvPr>
          <p:cNvSpPr>
            <a:spLocks noGrp="1"/>
          </p:cNvSpPr>
          <p:nvPr>
            <p:ph sz="half" idx="2"/>
          </p:nvPr>
        </p:nvSpPr>
        <p:spPr>
          <a:xfrm>
            <a:off x="6172202" y="1939853"/>
            <a:ext cx="5495544" cy="4351338"/>
          </a:xfrm>
        </p:spPr>
        <p:txBody>
          <a:bodyPr>
            <a:normAutofit fontScale="77500" lnSpcReduction="20000"/>
          </a:bodyPr>
          <a:lstStyle/>
          <a:p>
            <a:pPr lvl="0"/>
            <a:r>
              <a:rPr lang="en-GB" dirty="0"/>
              <a:t>Some children had homes. Some homes for the poor without doors or furniture as they were used for fuel.</a:t>
            </a:r>
          </a:p>
          <a:p>
            <a:pPr lvl="0"/>
            <a:r>
              <a:rPr lang="en-GB" dirty="0"/>
              <a:t>Name of Deptford made people think of unimaginable squalor (grime &amp; dirtiness). I was never taken there and somehow was brought up to think of it as dark, dirty, common and low. </a:t>
            </a:r>
          </a:p>
          <a:p>
            <a:pPr lvl="0"/>
            <a:r>
              <a:rPr lang="en-GB" dirty="0"/>
              <a:t>Very close, Friendly Street, to Lewisham and Brockley, were there were rich houses. Families with servants, maids and horse and carriages. </a:t>
            </a:r>
          </a:p>
          <a:p>
            <a:pPr lvl="0"/>
            <a:r>
              <a:rPr lang="en-GB" dirty="0"/>
              <a:t>Children from the rich houses were forbidden to go to Deptford, their nannies were forbidden to take them.</a:t>
            </a:r>
          </a:p>
          <a:p>
            <a:endParaRPr lang="en-US" dirty="0"/>
          </a:p>
        </p:txBody>
      </p:sp>
    </p:spTree>
    <p:extLst>
      <p:ext uri="{BB962C8B-B14F-4D97-AF65-F5344CB8AC3E}">
        <p14:creationId xmlns:p14="http://schemas.microsoft.com/office/powerpoint/2010/main" val="215723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2"/>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200276" y="614363"/>
            <a:ext cx="9644860" cy="1754326"/>
          </a:xfrm>
          <a:prstGeom prst="rect">
            <a:avLst/>
          </a:prstGeom>
          <a:noFill/>
        </p:spPr>
        <p:txBody>
          <a:bodyPr wrap="square" rtlCol="0">
            <a:spAutoFit/>
          </a:bodyPr>
          <a:lstStyle/>
          <a:p>
            <a:r>
              <a:rPr lang="en-US" sz="3600" dirty="0"/>
              <a:t>Lesson 1 – Historical information &amp; vocabulary </a:t>
            </a:r>
          </a:p>
          <a:p>
            <a:pPr marL="571500" indent="-571500">
              <a:buFont typeface="Arial" panose="020B0604020202020204" pitchFamily="34" charset="0"/>
              <a:buChar char="•"/>
            </a:pPr>
            <a:r>
              <a:rPr lang="en-US" sz="3600" b="1" dirty="0"/>
              <a:t>Ragged </a:t>
            </a:r>
            <a:r>
              <a:rPr lang="en-GB" dirty="0"/>
              <a:t>from documents in the Deptford Ragged School Archive we know that</a:t>
            </a:r>
          </a:p>
          <a:p>
            <a:pPr marL="571500" indent="-571500">
              <a:buFont typeface="Arial" panose="020B0604020202020204" pitchFamily="34" charset="0"/>
              <a:buChar char="•"/>
            </a:pPr>
            <a:endParaRPr lang="en-US" sz="3600" b="1" dirty="0"/>
          </a:p>
        </p:txBody>
      </p:sp>
      <p:sp>
        <p:nvSpPr>
          <p:cNvPr id="13" name="Content Placeholder 12">
            <a:extLst>
              <a:ext uri="{FF2B5EF4-FFF2-40B4-BE49-F238E27FC236}">
                <a16:creationId xmlns:a16="http://schemas.microsoft.com/office/drawing/2014/main" id="{D55BE15B-F1B7-FC41-977E-FAFDC3CEA26A}"/>
              </a:ext>
            </a:extLst>
          </p:cNvPr>
          <p:cNvSpPr>
            <a:spLocks noGrp="1"/>
          </p:cNvSpPr>
          <p:nvPr>
            <p:ph sz="half" idx="1"/>
          </p:nvPr>
        </p:nvSpPr>
        <p:spPr>
          <a:xfrm>
            <a:off x="524256" y="2267711"/>
            <a:ext cx="5495544" cy="4023479"/>
          </a:xfrm>
        </p:spPr>
        <p:txBody>
          <a:bodyPr>
            <a:normAutofit fontScale="92500" lnSpcReduction="20000"/>
          </a:bodyPr>
          <a:lstStyle/>
          <a:p>
            <a:pPr lvl="0"/>
            <a:r>
              <a:rPr lang="en-GB" sz="2600" dirty="0"/>
              <a:t>The children were so called because they were dressed in rags with ‘bare feet in all weathers.</a:t>
            </a:r>
          </a:p>
          <a:p>
            <a:pPr lvl="0"/>
            <a:r>
              <a:rPr lang="en-GB" sz="2600" dirty="0"/>
              <a:t>Children described as half-starved, half-dressed and half-wild’. From a DRSA report. DATE?</a:t>
            </a:r>
          </a:p>
          <a:p>
            <a:pPr lvl="0"/>
            <a:r>
              <a:rPr lang="en-GB" sz="2600" dirty="0"/>
              <a:t>Some children were so neglected and uncared for that they didn’t have names, known by nicknames. </a:t>
            </a:r>
          </a:p>
          <a:p>
            <a:endParaRPr lang="en-US" dirty="0"/>
          </a:p>
        </p:txBody>
      </p:sp>
      <p:sp>
        <p:nvSpPr>
          <p:cNvPr id="15" name="Content Placeholder 14">
            <a:extLst>
              <a:ext uri="{FF2B5EF4-FFF2-40B4-BE49-F238E27FC236}">
                <a16:creationId xmlns:a16="http://schemas.microsoft.com/office/drawing/2014/main" id="{A75A5C74-E322-7646-9592-D75835C7282E}"/>
              </a:ext>
            </a:extLst>
          </p:cNvPr>
          <p:cNvSpPr>
            <a:spLocks noGrp="1"/>
          </p:cNvSpPr>
          <p:nvPr>
            <p:ph sz="half" idx="2"/>
          </p:nvPr>
        </p:nvSpPr>
        <p:spPr>
          <a:xfrm>
            <a:off x="6172202" y="2267711"/>
            <a:ext cx="5495544" cy="4023480"/>
          </a:xfrm>
        </p:spPr>
        <p:txBody>
          <a:bodyPr>
            <a:normAutofit fontScale="92500" lnSpcReduction="20000"/>
          </a:bodyPr>
          <a:lstStyle/>
          <a:p>
            <a:pPr lvl="0"/>
            <a:r>
              <a:rPr lang="en-GB" sz="2600" dirty="0"/>
              <a:t>In 1862 the teachers defend appearance of the children who go to the Deptford Ragged School. ‘Our schools are essentially ragged schools, none are too ragged for admittance, everyone is welcome’.</a:t>
            </a:r>
          </a:p>
          <a:p>
            <a:pPr lvl="0"/>
            <a:r>
              <a:rPr lang="en-GB" sz="2600" dirty="0"/>
              <a:t>In 1900 a teacher describes a boy as very pale and thin, in a coat very tightly done up as he had no clothes on under the coat</a:t>
            </a:r>
          </a:p>
          <a:p>
            <a:pPr lvl="0"/>
            <a:r>
              <a:rPr lang="en-GB" sz="2600" dirty="0"/>
              <a:t>In some families there was only one pair of boots. Son wore them in the morning, daughter in afternoon, mother wore them out in the evening. </a:t>
            </a:r>
          </a:p>
          <a:p>
            <a:endParaRPr lang="en-US" dirty="0"/>
          </a:p>
        </p:txBody>
      </p:sp>
    </p:spTree>
    <p:extLst>
      <p:ext uri="{BB962C8B-B14F-4D97-AF65-F5344CB8AC3E}">
        <p14:creationId xmlns:p14="http://schemas.microsoft.com/office/powerpoint/2010/main" val="2233674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2"/>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200276" y="614363"/>
            <a:ext cx="9644860" cy="1200329"/>
          </a:xfrm>
          <a:prstGeom prst="rect">
            <a:avLst/>
          </a:prstGeom>
          <a:noFill/>
        </p:spPr>
        <p:txBody>
          <a:bodyPr wrap="square" rtlCol="0">
            <a:spAutoFit/>
          </a:bodyPr>
          <a:lstStyle/>
          <a:p>
            <a:r>
              <a:rPr lang="en-US" sz="3600" dirty="0"/>
              <a:t>Lesson 1 – Historical information &amp; vocabulary </a:t>
            </a:r>
          </a:p>
          <a:p>
            <a:pPr marL="571500" indent="-571500">
              <a:buFont typeface="Arial" panose="020B0604020202020204" pitchFamily="34" charset="0"/>
              <a:buChar char="•"/>
            </a:pPr>
            <a:r>
              <a:rPr lang="en-US" sz="3600" b="1" dirty="0"/>
              <a:t>School: Deptford Ragged School </a:t>
            </a:r>
            <a:r>
              <a:rPr lang="en-US" sz="3600" dirty="0"/>
              <a:t>#1</a:t>
            </a:r>
          </a:p>
        </p:txBody>
      </p:sp>
      <p:sp>
        <p:nvSpPr>
          <p:cNvPr id="13" name="Content Placeholder 12">
            <a:extLst>
              <a:ext uri="{FF2B5EF4-FFF2-40B4-BE49-F238E27FC236}">
                <a16:creationId xmlns:a16="http://schemas.microsoft.com/office/drawing/2014/main" id="{D55BE15B-F1B7-FC41-977E-FAFDC3CEA26A}"/>
              </a:ext>
            </a:extLst>
          </p:cNvPr>
          <p:cNvSpPr>
            <a:spLocks noGrp="1"/>
          </p:cNvSpPr>
          <p:nvPr>
            <p:ph sz="half" idx="1"/>
          </p:nvPr>
        </p:nvSpPr>
        <p:spPr>
          <a:xfrm>
            <a:off x="402336" y="1939853"/>
            <a:ext cx="5617464" cy="4553022"/>
          </a:xfrm>
        </p:spPr>
        <p:txBody>
          <a:bodyPr>
            <a:normAutofit fontScale="25000" lnSpcReduction="20000"/>
          </a:bodyPr>
          <a:lstStyle/>
          <a:p>
            <a:pPr lvl="0"/>
            <a:r>
              <a:rPr lang="en-GB" sz="8800" dirty="0"/>
              <a:t>In 1844 Deptford Ragged School started by William </a:t>
            </a:r>
            <a:r>
              <a:rPr lang="en-GB" sz="8800" dirty="0" err="1"/>
              <a:t>Agutter</a:t>
            </a:r>
            <a:r>
              <a:rPr lang="en-GB" sz="8800" dirty="0"/>
              <a:t> and seven other men and women in a small, rented room. They crammed as many children in as possible.</a:t>
            </a:r>
          </a:p>
          <a:p>
            <a:pPr lvl="0"/>
            <a:r>
              <a:rPr lang="en-GB" sz="8800" dirty="0"/>
              <a:t>Appalled by the poverty and living conditions that he saw, was particularly concerned about the children. </a:t>
            </a:r>
          </a:p>
          <a:p>
            <a:pPr lvl="0"/>
            <a:r>
              <a:rPr lang="en-GB" sz="8800" dirty="0"/>
              <a:t>Children were between ages 5-13.</a:t>
            </a:r>
          </a:p>
          <a:p>
            <a:pPr lvl="0"/>
            <a:r>
              <a:rPr lang="en-GB" sz="8800" dirty="0"/>
              <a:t>Children were taught to read and write. They were taught bible stories on a Sunday. </a:t>
            </a:r>
          </a:p>
          <a:p>
            <a:pPr lvl="0"/>
            <a:r>
              <a:rPr lang="en-GB" sz="8800" dirty="0"/>
              <a:t>Teachers visit children at homes and see scenes of poverty and hardship/suffering, reporting that there is no fire or food in many homes.</a:t>
            </a:r>
          </a:p>
          <a:p>
            <a:r>
              <a:rPr lang="en-GB" sz="8800" dirty="0"/>
              <a:t>Many children did not have enough food to eat and suffered from starvation.</a:t>
            </a:r>
          </a:p>
          <a:p>
            <a:endParaRPr lang="en-US" dirty="0"/>
          </a:p>
        </p:txBody>
      </p:sp>
      <p:sp>
        <p:nvSpPr>
          <p:cNvPr id="15" name="Content Placeholder 14">
            <a:extLst>
              <a:ext uri="{FF2B5EF4-FFF2-40B4-BE49-F238E27FC236}">
                <a16:creationId xmlns:a16="http://schemas.microsoft.com/office/drawing/2014/main" id="{A75A5C74-E322-7646-9592-D75835C7282E}"/>
              </a:ext>
            </a:extLst>
          </p:cNvPr>
          <p:cNvSpPr>
            <a:spLocks noGrp="1"/>
          </p:cNvSpPr>
          <p:nvPr>
            <p:ph sz="half" idx="2"/>
          </p:nvPr>
        </p:nvSpPr>
        <p:spPr>
          <a:xfrm>
            <a:off x="6172202" y="1939853"/>
            <a:ext cx="5495544" cy="4351338"/>
          </a:xfrm>
        </p:spPr>
        <p:txBody>
          <a:bodyPr>
            <a:normAutofit fontScale="25000" lnSpcReduction="20000"/>
          </a:bodyPr>
          <a:lstStyle/>
          <a:p>
            <a:pPr lvl="0"/>
            <a:r>
              <a:rPr lang="en-GB" sz="8800" dirty="0"/>
              <a:t>In 1869 teachers report that need to feed the children before they teach them. They feed the children bread and soup.</a:t>
            </a:r>
          </a:p>
          <a:p>
            <a:pPr lvl="0"/>
            <a:r>
              <a:rPr lang="en-GB" sz="8800" dirty="0"/>
              <a:t>The children are often described as badly behaved and rebellious.</a:t>
            </a:r>
          </a:p>
          <a:p>
            <a:pPr lvl="0"/>
            <a:r>
              <a:rPr lang="en-GB" sz="8800" dirty="0"/>
              <a:t>Classes were sometimes disrupted by troublemakers. On occasions mud and stones were thrown at the teachers, and mice and birds brought into school and let loose </a:t>
            </a:r>
          </a:p>
          <a:p>
            <a:pPr lvl="0"/>
            <a:r>
              <a:rPr lang="en-GB" sz="8800" dirty="0"/>
              <a:t>A retired policeman was hired as a doorkeeper to help keep things in control.</a:t>
            </a:r>
          </a:p>
          <a:p>
            <a:r>
              <a:rPr lang="en-GB" sz="8800" dirty="0"/>
              <a:t>The Deptford Ragged School often provided clothes and blankets for the children and their families.</a:t>
            </a:r>
          </a:p>
          <a:p>
            <a:endParaRPr lang="en-US" dirty="0"/>
          </a:p>
        </p:txBody>
      </p:sp>
    </p:spTree>
    <p:extLst>
      <p:ext uri="{BB962C8B-B14F-4D97-AF65-F5344CB8AC3E}">
        <p14:creationId xmlns:p14="http://schemas.microsoft.com/office/powerpoint/2010/main" val="1172785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2"/>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200276" y="614363"/>
            <a:ext cx="9644860" cy="1200329"/>
          </a:xfrm>
          <a:prstGeom prst="rect">
            <a:avLst/>
          </a:prstGeom>
          <a:noFill/>
        </p:spPr>
        <p:txBody>
          <a:bodyPr wrap="square" rtlCol="0">
            <a:spAutoFit/>
          </a:bodyPr>
          <a:lstStyle/>
          <a:p>
            <a:r>
              <a:rPr lang="en-US" sz="3600" dirty="0"/>
              <a:t>Lesson 1 – Historical information &amp; vocabulary </a:t>
            </a:r>
          </a:p>
          <a:p>
            <a:pPr marL="571500" indent="-571500">
              <a:buFont typeface="Arial" panose="020B0604020202020204" pitchFamily="34" charset="0"/>
              <a:buChar char="•"/>
            </a:pPr>
            <a:r>
              <a:rPr lang="en-US" sz="3600" b="1" dirty="0"/>
              <a:t>School: Deptford Ragged School </a:t>
            </a:r>
            <a:r>
              <a:rPr lang="en-US" sz="3600" dirty="0"/>
              <a:t>#2</a:t>
            </a:r>
          </a:p>
        </p:txBody>
      </p:sp>
      <p:sp>
        <p:nvSpPr>
          <p:cNvPr id="13" name="Content Placeholder 12">
            <a:extLst>
              <a:ext uri="{FF2B5EF4-FFF2-40B4-BE49-F238E27FC236}">
                <a16:creationId xmlns:a16="http://schemas.microsoft.com/office/drawing/2014/main" id="{D55BE15B-F1B7-FC41-977E-FAFDC3CEA26A}"/>
              </a:ext>
            </a:extLst>
          </p:cNvPr>
          <p:cNvSpPr>
            <a:spLocks noGrp="1"/>
          </p:cNvSpPr>
          <p:nvPr>
            <p:ph sz="half" idx="1"/>
          </p:nvPr>
        </p:nvSpPr>
        <p:spPr>
          <a:xfrm>
            <a:off x="402336" y="1939853"/>
            <a:ext cx="5617464" cy="4553022"/>
          </a:xfrm>
        </p:spPr>
        <p:txBody>
          <a:bodyPr>
            <a:normAutofit fontScale="55000" lnSpcReduction="20000"/>
          </a:bodyPr>
          <a:lstStyle/>
          <a:p>
            <a:pPr lvl="0"/>
            <a:r>
              <a:rPr lang="en-GB" sz="3800" dirty="0"/>
              <a:t>The Deptford Ragged School ran a sewing club for girls to make and repair clothes</a:t>
            </a:r>
          </a:p>
          <a:p>
            <a:pPr lvl="0"/>
            <a:r>
              <a:rPr lang="en-GB" sz="3800" dirty="0"/>
              <a:t>The Deptford Ragged School ran a Boot Club for families to save up for clothes and boots</a:t>
            </a:r>
          </a:p>
          <a:p>
            <a:pPr lvl="0"/>
            <a:r>
              <a:rPr lang="en-GB" sz="3800" dirty="0"/>
              <a:t>Grocery, coal and hospital tickets given out to those in most need. Hospital tickets taken to Miller Hospital in Greenwich for medical care. </a:t>
            </a:r>
          </a:p>
          <a:p>
            <a:pPr lvl="0"/>
            <a:r>
              <a:rPr lang="en-GB" sz="3800" dirty="0"/>
              <a:t>Hospital treatment needed to be paid for. The Deptford Ragged School also paid for a doctor to give medical help to those who could not afford it. </a:t>
            </a:r>
          </a:p>
          <a:p>
            <a:r>
              <a:rPr lang="en-GB" sz="3800" dirty="0"/>
              <a:t>The Deptford Ragged School acted as an employment agency for girls leaving school and looking for work. Mostly going into service as a maid or servant. </a:t>
            </a:r>
          </a:p>
          <a:p>
            <a:pPr lvl="0"/>
            <a:endParaRPr lang="en-GB" sz="3800" dirty="0"/>
          </a:p>
          <a:p>
            <a:endParaRPr lang="en-US" dirty="0"/>
          </a:p>
        </p:txBody>
      </p:sp>
      <p:sp>
        <p:nvSpPr>
          <p:cNvPr id="15" name="Content Placeholder 14">
            <a:extLst>
              <a:ext uri="{FF2B5EF4-FFF2-40B4-BE49-F238E27FC236}">
                <a16:creationId xmlns:a16="http://schemas.microsoft.com/office/drawing/2014/main" id="{A75A5C74-E322-7646-9592-D75835C7282E}"/>
              </a:ext>
            </a:extLst>
          </p:cNvPr>
          <p:cNvSpPr>
            <a:spLocks noGrp="1"/>
          </p:cNvSpPr>
          <p:nvPr>
            <p:ph sz="half" idx="2"/>
          </p:nvPr>
        </p:nvSpPr>
        <p:spPr>
          <a:xfrm>
            <a:off x="6172202" y="1939853"/>
            <a:ext cx="5495544" cy="4351338"/>
          </a:xfrm>
        </p:spPr>
        <p:txBody>
          <a:bodyPr>
            <a:normAutofit fontScale="55000" lnSpcReduction="20000"/>
          </a:bodyPr>
          <a:lstStyle/>
          <a:p>
            <a:pPr lvl="0"/>
            <a:r>
              <a:rPr lang="en-GB" sz="3400" dirty="0"/>
              <a:t>1846 there were too many children for the room, so the Deptford Ragged School moved to a new room above a stable in </a:t>
            </a:r>
            <a:r>
              <a:rPr lang="en-GB" sz="3400" dirty="0" err="1"/>
              <a:t>Giffin</a:t>
            </a:r>
            <a:r>
              <a:rPr lang="en-GB" sz="3400" dirty="0"/>
              <a:t> Street. Now 80 children came to the school. </a:t>
            </a:r>
          </a:p>
          <a:p>
            <a:pPr lvl="0"/>
            <a:r>
              <a:rPr lang="en-GB" sz="3400" dirty="0"/>
              <a:t>1851: began to teach adults as well, in the evenings, as many adults could not read and write. </a:t>
            </a:r>
          </a:p>
          <a:p>
            <a:pPr lvl="0"/>
            <a:r>
              <a:rPr lang="en-GB" sz="3400" dirty="0"/>
              <a:t>In 1859 400 children were taken to a filed in Brockley as a school trip/treat. To get some ‘fresh air in the country’.</a:t>
            </a:r>
          </a:p>
          <a:p>
            <a:pPr lvl="0"/>
            <a:r>
              <a:rPr lang="en-GB" sz="3400" dirty="0"/>
              <a:t>In 1870 the government introduced compulsory education for children aged 5-10 but did not enforce it. Generally, children had to pay to go to school. </a:t>
            </a:r>
          </a:p>
          <a:p>
            <a:pPr lvl="0"/>
            <a:r>
              <a:rPr lang="en-GB" sz="3400" dirty="0"/>
              <a:t>Some children couldn’t go to school because their families needed them to work and earn money.</a:t>
            </a:r>
          </a:p>
          <a:p>
            <a:endParaRPr lang="en-US" dirty="0"/>
          </a:p>
        </p:txBody>
      </p:sp>
    </p:spTree>
    <p:extLst>
      <p:ext uri="{BB962C8B-B14F-4D97-AF65-F5344CB8AC3E}">
        <p14:creationId xmlns:p14="http://schemas.microsoft.com/office/powerpoint/2010/main" val="976680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2"/>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200276" y="614363"/>
            <a:ext cx="9644860" cy="1200329"/>
          </a:xfrm>
          <a:prstGeom prst="rect">
            <a:avLst/>
          </a:prstGeom>
          <a:noFill/>
        </p:spPr>
        <p:txBody>
          <a:bodyPr wrap="square" rtlCol="0">
            <a:spAutoFit/>
          </a:bodyPr>
          <a:lstStyle/>
          <a:p>
            <a:r>
              <a:rPr lang="en-US" sz="3600" dirty="0"/>
              <a:t>Lesson 1 – Historical information &amp; vocabulary </a:t>
            </a:r>
          </a:p>
          <a:p>
            <a:pPr marL="571500" indent="-571500">
              <a:buFont typeface="Arial" panose="020B0604020202020204" pitchFamily="34" charset="0"/>
              <a:buChar char="•"/>
            </a:pPr>
            <a:r>
              <a:rPr lang="en-US" sz="3600" b="1" dirty="0"/>
              <a:t>School: Deptford Ragged School </a:t>
            </a:r>
            <a:r>
              <a:rPr lang="en-US" sz="3600" dirty="0"/>
              <a:t>#3</a:t>
            </a:r>
          </a:p>
        </p:txBody>
      </p:sp>
      <p:sp>
        <p:nvSpPr>
          <p:cNvPr id="13" name="Content Placeholder 12">
            <a:extLst>
              <a:ext uri="{FF2B5EF4-FFF2-40B4-BE49-F238E27FC236}">
                <a16:creationId xmlns:a16="http://schemas.microsoft.com/office/drawing/2014/main" id="{D55BE15B-F1B7-FC41-977E-FAFDC3CEA26A}"/>
              </a:ext>
            </a:extLst>
          </p:cNvPr>
          <p:cNvSpPr>
            <a:spLocks noGrp="1"/>
          </p:cNvSpPr>
          <p:nvPr>
            <p:ph sz="half" idx="1"/>
          </p:nvPr>
        </p:nvSpPr>
        <p:spPr>
          <a:xfrm>
            <a:off x="402336" y="2243327"/>
            <a:ext cx="5617464" cy="4249547"/>
          </a:xfrm>
        </p:spPr>
        <p:txBody>
          <a:bodyPr>
            <a:normAutofit/>
          </a:bodyPr>
          <a:lstStyle/>
          <a:p>
            <a:pPr lvl="0"/>
            <a:r>
              <a:rPr lang="en-GB" sz="2200" dirty="0"/>
              <a:t>The Deptford Ragged School continued to provide an education for children and adults, teaching children who couldn’t afford school and those that had left government funded schools without being able to read and write.</a:t>
            </a:r>
          </a:p>
          <a:p>
            <a:pPr lvl="0"/>
            <a:r>
              <a:rPr lang="en-GB" sz="2200" dirty="0"/>
              <a:t>In 1886 the Deptford Ragged School raised money to build a purpose-built school in </a:t>
            </a:r>
            <a:r>
              <a:rPr lang="en-GB" sz="2200" dirty="0" err="1"/>
              <a:t>Giffin</a:t>
            </a:r>
            <a:r>
              <a:rPr lang="en-GB" sz="2200" dirty="0"/>
              <a:t> Street. 170 children attending each day.</a:t>
            </a:r>
          </a:p>
          <a:p>
            <a:pPr lvl="0"/>
            <a:r>
              <a:rPr lang="en-GB" sz="2200" dirty="0"/>
              <a:t>In 1914 a second building built in Hales Street, called the Princess Louise Institute after its patron, Princess Louise.</a:t>
            </a:r>
          </a:p>
          <a:p>
            <a:endParaRPr lang="en-US" dirty="0"/>
          </a:p>
        </p:txBody>
      </p:sp>
      <p:sp>
        <p:nvSpPr>
          <p:cNvPr id="15" name="Content Placeholder 14">
            <a:extLst>
              <a:ext uri="{FF2B5EF4-FFF2-40B4-BE49-F238E27FC236}">
                <a16:creationId xmlns:a16="http://schemas.microsoft.com/office/drawing/2014/main" id="{A75A5C74-E322-7646-9592-D75835C7282E}"/>
              </a:ext>
            </a:extLst>
          </p:cNvPr>
          <p:cNvSpPr>
            <a:spLocks noGrp="1"/>
          </p:cNvSpPr>
          <p:nvPr>
            <p:ph sz="half" idx="2"/>
          </p:nvPr>
        </p:nvSpPr>
        <p:spPr>
          <a:xfrm>
            <a:off x="6172202" y="2243326"/>
            <a:ext cx="5495544" cy="4249547"/>
          </a:xfrm>
        </p:spPr>
        <p:txBody>
          <a:bodyPr>
            <a:normAutofit/>
          </a:bodyPr>
          <a:lstStyle/>
          <a:p>
            <a:pPr marL="0" indent="0">
              <a:buNone/>
            </a:pPr>
            <a:endParaRPr lang="en-GB" sz="2200" dirty="0"/>
          </a:p>
          <a:p>
            <a:pPr marL="0" indent="0">
              <a:buNone/>
            </a:pPr>
            <a:endParaRPr lang="en-GB" sz="2200" dirty="0"/>
          </a:p>
          <a:p>
            <a:pPr marL="0" indent="0">
              <a:buNone/>
            </a:pPr>
            <a:r>
              <a:rPr lang="en-GB" sz="2200" i="1" dirty="0"/>
              <a:t>Each year the Deptford Ragged School produced a report describing what had happened at the school during the year. There are many reports in the Deptford Ragged School Archive. This project uses these reports as historical sources to learn about the life of Victorian children in Deptford. Excerpts are available to download here. </a:t>
            </a:r>
          </a:p>
          <a:p>
            <a:endParaRPr lang="en-US" dirty="0"/>
          </a:p>
        </p:txBody>
      </p:sp>
      <p:sp>
        <p:nvSpPr>
          <p:cNvPr id="3" name="Frame 2">
            <a:extLst>
              <a:ext uri="{FF2B5EF4-FFF2-40B4-BE49-F238E27FC236}">
                <a16:creationId xmlns:a16="http://schemas.microsoft.com/office/drawing/2014/main" id="{A2344683-C2DE-A748-A286-5856422179F2}"/>
              </a:ext>
            </a:extLst>
          </p:cNvPr>
          <p:cNvSpPr/>
          <p:nvPr/>
        </p:nvSpPr>
        <p:spPr>
          <a:xfrm>
            <a:off x="6086856" y="2828544"/>
            <a:ext cx="5617464" cy="3182112"/>
          </a:xfrm>
          <a:prstGeom prst="frame">
            <a:avLst>
              <a:gd name="adj1" fmla="val 6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91216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2"/>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200276" y="614363"/>
            <a:ext cx="9644860" cy="1200329"/>
          </a:xfrm>
          <a:prstGeom prst="rect">
            <a:avLst/>
          </a:prstGeom>
          <a:noFill/>
        </p:spPr>
        <p:txBody>
          <a:bodyPr wrap="square" rtlCol="0">
            <a:spAutoFit/>
          </a:bodyPr>
          <a:lstStyle/>
          <a:p>
            <a:r>
              <a:rPr lang="en-US" sz="3600" dirty="0"/>
              <a:t>Lesson 1 – Historical information &amp; vocabulary </a:t>
            </a:r>
          </a:p>
          <a:p>
            <a:pPr marL="571500" indent="-571500">
              <a:buFont typeface="Arial" panose="020B0604020202020204" pitchFamily="34" charset="0"/>
              <a:buChar char="•"/>
            </a:pPr>
            <a:r>
              <a:rPr lang="en-US" sz="3600" b="1" dirty="0"/>
              <a:t>Archive</a:t>
            </a:r>
            <a:endParaRPr lang="en-US" sz="3600" dirty="0"/>
          </a:p>
        </p:txBody>
      </p:sp>
      <p:sp>
        <p:nvSpPr>
          <p:cNvPr id="13" name="Content Placeholder 12">
            <a:extLst>
              <a:ext uri="{FF2B5EF4-FFF2-40B4-BE49-F238E27FC236}">
                <a16:creationId xmlns:a16="http://schemas.microsoft.com/office/drawing/2014/main" id="{D55BE15B-F1B7-FC41-977E-FAFDC3CEA26A}"/>
              </a:ext>
            </a:extLst>
          </p:cNvPr>
          <p:cNvSpPr>
            <a:spLocks noGrp="1"/>
          </p:cNvSpPr>
          <p:nvPr>
            <p:ph sz="half" idx="1"/>
          </p:nvPr>
        </p:nvSpPr>
        <p:spPr>
          <a:xfrm>
            <a:off x="560832" y="1939853"/>
            <a:ext cx="10972800" cy="4553022"/>
          </a:xfrm>
        </p:spPr>
        <p:txBody>
          <a:bodyPr>
            <a:normAutofit fontScale="92500" lnSpcReduction="10000"/>
          </a:bodyPr>
          <a:lstStyle/>
          <a:p>
            <a:pPr lvl="0"/>
            <a:r>
              <a:rPr lang="en-GB" dirty="0"/>
              <a:t>Similar to a museum, an archive is a collection of historical documents providing information about a place, institution, or group of people. The Deptford Ragged School Archive has a collection of objects that tells a story about the Deptford Ragged School. The Deptford Ragged School Archive is different to a museum as it does not have a building with an exhibition that people can visit. </a:t>
            </a:r>
          </a:p>
          <a:p>
            <a:pPr lvl="0"/>
            <a:r>
              <a:rPr lang="en-GB" dirty="0"/>
              <a:t>Documents= reports, photographs, maps, letters, diaries, school registers, leaflets and fliers. These documents can tell the story of what life was like for children who went to the Deptford Ragged School. </a:t>
            </a:r>
          </a:p>
          <a:p>
            <a:pPr lvl="0"/>
            <a:r>
              <a:rPr lang="en-GB" dirty="0"/>
              <a:t>However, documents cannot tell us everything, they are one way of gathering evidence. There are some things we can never know as we don’t have the evidence. There will be missing parts of the story and that’s OK.</a:t>
            </a:r>
          </a:p>
          <a:p>
            <a:pPr lvl="0"/>
            <a:endParaRPr lang="en-GB" sz="3800" dirty="0"/>
          </a:p>
          <a:p>
            <a:endParaRPr lang="en-US" dirty="0"/>
          </a:p>
        </p:txBody>
      </p:sp>
    </p:spTree>
    <p:extLst>
      <p:ext uri="{BB962C8B-B14F-4D97-AF65-F5344CB8AC3E}">
        <p14:creationId xmlns:p14="http://schemas.microsoft.com/office/powerpoint/2010/main" val="270538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8A09-5682-094B-BBA5-BCF55B02A827}"/>
              </a:ext>
            </a:extLst>
          </p:cNvPr>
          <p:cNvSpPr>
            <a:spLocks noGrp="1"/>
          </p:cNvSpPr>
          <p:nvPr>
            <p:ph type="title"/>
          </p:nvPr>
        </p:nvSpPr>
        <p:spPr/>
        <p:txBody>
          <a:bodyPr/>
          <a:lstStyle/>
          <a:p>
            <a:r>
              <a:rPr lang="en-US" dirty="0"/>
              <a:t>           </a:t>
            </a:r>
          </a:p>
        </p:txBody>
      </p:sp>
      <p:pic>
        <p:nvPicPr>
          <p:cNvPr id="9" name="Content Placeholder 8" descr="A picture containing text, building, outdoor, old&#10;&#10;Description automatically generated">
            <a:extLst>
              <a:ext uri="{FF2B5EF4-FFF2-40B4-BE49-F238E27FC236}">
                <a16:creationId xmlns:a16="http://schemas.microsoft.com/office/drawing/2014/main" id="{54C21048-611E-8F46-9E23-AC7A5EBDA64A}"/>
              </a:ext>
            </a:extLst>
          </p:cNvPr>
          <p:cNvPicPr>
            <a:picLocks noGrp="1" noChangeAspect="1"/>
          </p:cNvPicPr>
          <p:nvPr>
            <p:ph sz="half" idx="1"/>
          </p:nvPr>
        </p:nvPicPr>
        <p:blipFill>
          <a:blip r:embed="rId2"/>
          <a:stretch>
            <a:fillRect/>
          </a:stretch>
        </p:blipFill>
        <p:spPr>
          <a:xfrm>
            <a:off x="228600" y="2043113"/>
            <a:ext cx="5791200" cy="4269783"/>
          </a:xfrm>
        </p:spPr>
      </p:pic>
      <p:pic>
        <p:nvPicPr>
          <p:cNvPr id="11" name="Content Placeholder 10" descr="A picture containing text, person, outdoor, white&#10;&#10;Description automatically generated">
            <a:extLst>
              <a:ext uri="{FF2B5EF4-FFF2-40B4-BE49-F238E27FC236}">
                <a16:creationId xmlns:a16="http://schemas.microsoft.com/office/drawing/2014/main" id="{FBDDD8BE-5F0B-F84E-BBFB-D632C73080CD}"/>
              </a:ext>
            </a:extLst>
          </p:cNvPr>
          <p:cNvPicPr>
            <a:picLocks noGrp="1" noChangeAspect="1"/>
          </p:cNvPicPr>
          <p:nvPr>
            <p:ph sz="half" idx="2"/>
          </p:nvPr>
        </p:nvPicPr>
        <p:blipFill>
          <a:blip r:embed="rId3"/>
          <a:stretch>
            <a:fillRect/>
          </a:stretch>
        </p:blipFill>
        <p:spPr>
          <a:xfrm>
            <a:off x="6107076" y="2009351"/>
            <a:ext cx="5738060" cy="4303545"/>
          </a:xfrm>
        </p:spPr>
      </p:pic>
      <p:pic>
        <p:nvPicPr>
          <p:cNvPr id="6" name="Picture 5">
            <a:extLst>
              <a:ext uri="{FF2B5EF4-FFF2-40B4-BE49-F238E27FC236}">
                <a16:creationId xmlns:a16="http://schemas.microsoft.com/office/drawing/2014/main" id="{76BD04C4-B174-C245-9601-AAED93671C4D}"/>
              </a:ext>
            </a:extLst>
          </p:cNvPr>
          <p:cNvPicPr>
            <a:picLocks noChangeAspect="1"/>
          </p:cNvPicPr>
          <p:nvPr/>
        </p:nvPicPr>
        <p:blipFill>
          <a:blip r:embed="rId4"/>
          <a:stretch>
            <a:fillRect/>
          </a:stretch>
        </p:blipFill>
        <p:spPr>
          <a:xfrm>
            <a:off x="838200" y="230188"/>
            <a:ext cx="1246632" cy="1460427"/>
          </a:xfrm>
          <a:prstGeom prst="rect">
            <a:avLst/>
          </a:prstGeom>
        </p:spPr>
      </p:pic>
      <p:sp>
        <p:nvSpPr>
          <p:cNvPr id="7" name="TextBox 6">
            <a:extLst>
              <a:ext uri="{FF2B5EF4-FFF2-40B4-BE49-F238E27FC236}">
                <a16:creationId xmlns:a16="http://schemas.microsoft.com/office/drawing/2014/main" id="{A0250F9C-11A6-CA45-B3CF-C9DB9F2C1FD0}"/>
              </a:ext>
            </a:extLst>
          </p:cNvPr>
          <p:cNvSpPr txBox="1"/>
          <p:nvPr/>
        </p:nvSpPr>
        <p:spPr>
          <a:xfrm>
            <a:off x="2511552" y="614363"/>
            <a:ext cx="9131808" cy="707886"/>
          </a:xfrm>
          <a:prstGeom prst="rect">
            <a:avLst/>
          </a:prstGeom>
          <a:noFill/>
        </p:spPr>
        <p:txBody>
          <a:bodyPr wrap="square" rtlCol="0">
            <a:spAutoFit/>
          </a:bodyPr>
          <a:lstStyle/>
          <a:p>
            <a:r>
              <a:rPr lang="en-US" sz="4000" b="1" dirty="0"/>
              <a:t>Lesson 2: </a:t>
            </a:r>
            <a:r>
              <a:rPr lang="en-GB" b="1" dirty="0"/>
              <a:t>Analyse historical sources to gather evidence of life in Victorian times</a:t>
            </a:r>
            <a:r>
              <a:rPr lang="en-GB" sz="4000" dirty="0">
                <a:effectLst/>
              </a:rPr>
              <a:t> </a:t>
            </a:r>
            <a:endParaRPr lang="en-US" sz="4000" b="1" dirty="0"/>
          </a:p>
        </p:txBody>
      </p:sp>
    </p:spTree>
    <p:extLst>
      <p:ext uri="{BB962C8B-B14F-4D97-AF65-F5344CB8AC3E}">
        <p14:creationId xmlns:p14="http://schemas.microsoft.com/office/powerpoint/2010/main" val="3936695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4202</TotalTime>
  <Words>1537</Words>
  <Application>Microsoft Macintosh PowerPoint</Application>
  <PresentationFormat>Widescreen</PresentationFormat>
  <Paragraphs>123</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Aparajita</vt:lpstr>
      <vt:lpstr>Arial</vt:lpstr>
      <vt:lpstr>Calibri</vt:lpstr>
      <vt:lpstr>Calibri Light</vt:lpstr>
      <vt:lpstr>Office Theme</vt:lpstr>
      <vt:lpstr>Local History Project Deptford in Victorian Times Key Stage 2</vt:lpstr>
      <vt:lpstr>Local History Project Deptford in Victorian Times Key Stage 2</vt:lpstr>
      <vt:lpstr>           </vt:lpstr>
      <vt:lpstr>           </vt:lpstr>
      <vt:lpstr>           </vt:lpstr>
      <vt:lpstr>           </vt:lpstr>
      <vt:lpstr>           </vt:lpstr>
      <vt:lpstr>           </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Alston</dc:creator>
  <cp:lastModifiedBy>Daniel Alston</cp:lastModifiedBy>
  <cp:revision>11</cp:revision>
  <dcterms:created xsi:type="dcterms:W3CDTF">2021-03-12T15:36:37Z</dcterms:created>
  <dcterms:modified xsi:type="dcterms:W3CDTF">2021-03-25T15:34:35Z</dcterms:modified>
</cp:coreProperties>
</file>